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0"/>
  </p:notesMasterIdLst>
  <p:sldIdLst>
    <p:sldId id="270" r:id="rId2"/>
    <p:sldId id="271" r:id="rId3"/>
    <p:sldId id="280" r:id="rId4"/>
    <p:sldId id="272" r:id="rId5"/>
    <p:sldId id="281" r:id="rId6"/>
    <p:sldId id="505" r:id="rId7"/>
    <p:sldId id="508" r:id="rId8"/>
    <p:sldId id="509" r:id="rId9"/>
    <p:sldId id="510" r:id="rId10"/>
    <p:sldId id="511" r:id="rId11"/>
    <p:sldId id="512" r:id="rId12"/>
    <p:sldId id="514" r:id="rId13"/>
    <p:sldId id="515" r:id="rId14"/>
    <p:sldId id="516" r:id="rId15"/>
    <p:sldId id="517" r:id="rId16"/>
    <p:sldId id="518" r:id="rId17"/>
    <p:sldId id="519" r:id="rId18"/>
    <p:sldId id="520" r:id="rId19"/>
    <p:sldId id="521" r:id="rId20"/>
    <p:sldId id="522" r:id="rId21"/>
    <p:sldId id="523" r:id="rId22"/>
    <p:sldId id="524" r:id="rId23"/>
    <p:sldId id="525" r:id="rId24"/>
    <p:sldId id="526" r:id="rId25"/>
    <p:sldId id="527" r:id="rId26"/>
    <p:sldId id="573" r:id="rId27"/>
    <p:sldId id="506" r:id="rId28"/>
    <p:sldId id="507" r:id="rId29"/>
    <p:sldId id="528" r:id="rId30"/>
    <p:sldId id="529" r:id="rId31"/>
    <p:sldId id="530" r:id="rId32"/>
    <p:sldId id="531" r:id="rId33"/>
    <p:sldId id="532" r:id="rId34"/>
    <p:sldId id="533" r:id="rId35"/>
    <p:sldId id="534" r:id="rId36"/>
    <p:sldId id="536" r:id="rId37"/>
    <p:sldId id="537" r:id="rId38"/>
    <p:sldId id="538" r:id="rId39"/>
    <p:sldId id="539" r:id="rId40"/>
    <p:sldId id="540" r:id="rId41"/>
    <p:sldId id="541" r:id="rId42"/>
    <p:sldId id="542" r:id="rId43"/>
    <p:sldId id="543" r:id="rId44"/>
    <p:sldId id="535" r:id="rId45"/>
    <p:sldId id="544" r:id="rId46"/>
    <p:sldId id="545" r:id="rId47"/>
    <p:sldId id="546" r:id="rId48"/>
    <p:sldId id="547" r:id="rId49"/>
    <p:sldId id="548" r:id="rId50"/>
    <p:sldId id="549" r:id="rId51"/>
    <p:sldId id="550" r:id="rId52"/>
    <p:sldId id="551" r:id="rId53"/>
    <p:sldId id="554" r:id="rId54"/>
    <p:sldId id="552" r:id="rId55"/>
    <p:sldId id="555" r:id="rId56"/>
    <p:sldId id="556" r:id="rId57"/>
    <p:sldId id="557" r:id="rId58"/>
    <p:sldId id="558" r:id="rId59"/>
    <p:sldId id="560" r:id="rId60"/>
    <p:sldId id="561" r:id="rId61"/>
    <p:sldId id="562" r:id="rId62"/>
    <p:sldId id="563" r:id="rId63"/>
    <p:sldId id="564" r:id="rId64"/>
    <p:sldId id="565" r:id="rId65"/>
    <p:sldId id="566" r:id="rId66"/>
    <p:sldId id="574" r:id="rId67"/>
    <p:sldId id="575" r:id="rId68"/>
    <p:sldId id="576" r:id="rId69"/>
    <p:sldId id="577" r:id="rId70"/>
    <p:sldId id="578" r:id="rId71"/>
    <p:sldId id="579" r:id="rId72"/>
    <p:sldId id="580" r:id="rId73"/>
    <p:sldId id="567" r:id="rId74"/>
    <p:sldId id="568" r:id="rId75"/>
    <p:sldId id="581" r:id="rId76"/>
    <p:sldId id="582" r:id="rId77"/>
    <p:sldId id="583" r:id="rId78"/>
    <p:sldId id="584" r:id="rId79"/>
    <p:sldId id="585" r:id="rId80"/>
    <p:sldId id="586" r:id="rId81"/>
    <p:sldId id="587" r:id="rId82"/>
    <p:sldId id="589" r:id="rId83"/>
    <p:sldId id="590" r:id="rId84"/>
    <p:sldId id="591" r:id="rId85"/>
    <p:sldId id="592" r:id="rId86"/>
    <p:sldId id="593" r:id="rId87"/>
    <p:sldId id="594" r:id="rId88"/>
    <p:sldId id="595" r:id="rId89"/>
    <p:sldId id="596" r:id="rId90"/>
    <p:sldId id="597" r:id="rId91"/>
    <p:sldId id="598" r:id="rId92"/>
    <p:sldId id="569" r:id="rId93"/>
    <p:sldId id="570" r:id="rId94"/>
    <p:sldId id="599" r:id="rId95"/>
    <p:sldId id="600" r:id="rId96"/>
    <p:sldId id="601" r:id="rId97"/>
    <p:sldId id="604" r:id="rId98"/>
    <p:sldId id="602" r:id="rId99"/>
    <p:sldId id="605" r:id="rId100"/>
    <p:sldId id="606" r:id="rId101"/>
    <p:sldId id="608" r:id="rId102"/>
    <p:sldId id="609" r:id="rId103"/>
    <p:sldId id="610" r:id="rId104"/>
    <p:sldId id="603" r:id="rId105"/>
    <p:sldId id="611" r:id="rId106"/>
    <p:sldId id="612" r:id="rId107"/>
    <p:sldId id="613" r:id="rId108"/>
    <p:sldId id="571" r:id="rId109"/>
    <p:sldId id="572" r:id="rId110"/>
    <p:sldId id="614" r:id="rId111"/>
    <p:sldId id="615" r:id="rId112"/>
    <p:sldId id="616" r:id="rId113"/>
    <p:sldId id="617" r:id="rId114"/>
    <p:sldId id="618" r:id="rId115"/>
    <p:sldId id="620" r:id="rId116"/>
    <p:sldId id="619" r:id="rId117"/>
    <p:sldId id="622" r:id="rId118"/>
    <p:sldId id="623" r:id="rId119"/>
    <p:sldId id="624" r:id="rId120"/>
    <p:sldId id="625" r:id="rId121"/>
    <p:sldId id="626" r:id="rId122"/>
    <p:sldId id="621" r:id="rId123"/>
    <p:sldId id="627" r:id="rId124"/>
    <p:sldId id="628" r:id="rId125"/>
    <p:sldId id="629" r:id="rId126"/>
    <p:sldId id="630" r:id="rId127"/>
    <p:sldId id="631" r:id="rId128"/>
    <p:sldId id="632" r:id="rId129"/>
    <p:sldId id="633" r:id="rId130"/>
    <p:sldId id="635" r:id="rId131"/>
    <p:sldId id="636" r:id="rId132"/>
    <p:sldId id="634" r:id="rId133"/>
    <p:sldId id="637" r:id="rId134"/>
    <p:sldId id="638" r:id="rId135"/>
    <p:sldId id="640" r:id="rId136"/>
    <p:sldId id="639" r:id="rId137"/>
    <p:sldId id="641" r:id="rId138"/>
    <p:sldId id="642" r:id="rId139"/>
    <p:sldId id="643" r:id="rId140"/>
    <p:sldId id="645" r:id="rId141"/>
    <p:sldId id="646" r:id="rId142"/>
    <p:sldId id="647" r:id="rId143"/>
    <p:sldId id="648" r:id="rId144"/>
    <p:sldId id="649" r:id="rId145"/>
    <p:sldId id="650" r:id="rId146"/>
    <p:sldId id="651" r:id="rId147"/>
    <p:sldId id="652" r:id="rId148"/>
    <p:sldId id="653" r:id="rId149"/>
    <p:sldId id="654" r:id="rId150"/>
    <p:sldId id="655" r:id="rId151"/>
    <p:sldId id="656" r:id="rId152"/>
    <p:sldId id="658" r:id="rId153"/>
    <p:sldId id="659" r:id="rId154"/>
    <p:sldId id="660" r:id="rId155"/>
    <p:sldId id="661" r:id="rId156"/>
    <p:sldId id="662" r:id="rId157"/>
    <p:sldId id="657" r:id="rId158"/>
    <p:sldId id="269" r:id="rId1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3030"/>
    <a:srgbClr val="7F7F7F"/>
    <a:srgbClr val="F9F9F9"/>
    <a:srgbClr val="67FB42"/>
    <a:srgbClr val="FAFAF4"/>
    <a:srgbClr val="36A960"/>
    <a:srgbClr val="DDDDDD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3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2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2006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59B1A-4DC7-41A7-B698-AC510C4249FB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CE19DD-8D67-45CA-B1B3-24175FCF62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564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레이아웃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8D54BE5-C45A-467E-BA56-D75F1862485B}"/>
              </a:ext>
            </a:extLst>
          </p:cNvPr>
          <p:cNvCxnSpPr>
            <a:cxnSpLocks/>
          </p:cNvCxnSpPr>
          <p:nvPr userDrawn="1"/>
        </p:nvCxnSpPr>
        <p:spPr>
          <a:xfrm flipV="1">
            <a:off x="534357" y="351692"/>
            <a:ext cx="5831936" cy="3880"/>
          </a:xfrm>
          <a:prstGeom prst="line">
            <a:avLst/>
          </a:prstGeom>
          <a:ln w="38100">
            <a:solidFill>
              <a:srgbClr val="67FB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95128FE-279B-4F4D-B12B-23D2AAD3F382}"/>
              </a:ext>
            </a:extLst>
          </p:cNvPr>
          <p:cNvSpPr txBox="1"/>
          <p:nvPr userDrawn="1"/>
        </p:nvSpPr>
        <p:spPr>
          <a:xfrm>
            <a:off x="534357" y="261178"/>
            <a:ext cx="79765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PORTFOLIO</a:t>
            </a:r>
            <a:endParaRPr lang="ko-KR" altLang="en-US" sz="8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534356" y="1584617"/>
            <a:ext cx="11171973" cy="77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ko-KR" altLang="en-US" sz="2800" spc="-1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프론트엔드</a:t>
            </a:r>
            <a:r>
              <a:rPr lang="ko-KR" altLang="en-US" sz="28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개발자</a:t>
            </a:r>
            <a:r>
              <a:rPr lang="en-US" altLang="ko-KR" sz="28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_</a:t>
            </a:r>
            <a:r>
              <a:rPr lang="ko-KR" altLang="en-US" sz="2800" spc="-1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김점핏</a:t>
            </a:r>
            <a:r>
              <a:rPr lang="en-US" altLang="ko-KR" sz="28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_</a:t>
            </a:r>
            <a:r>
              <a:rPr lang="ko-KR" altLang="en-US" sz="28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포트폴리오</a:t>
            </a:r>
          </a:p>
        </p:txBody>
      </p:sp>
    </p:spTree>
    <p:extLst>
      <p:ext uri="{BB962C8B-B14F-4D97-AF65-F5344CB8AC3E}">
        <p14:creationId xmlns:p14="http://schemas.microsoft.com/office/powerpoint/2010/main" val="4217451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C60DDC7-73E2-4D23-A93A-2AC2DB49A8AA}"/>
              </a:ext>
            </a:extLst>
          </p:cNvPr>
          <p:cNvGrpSpPr/>
          <p:nvPr userDrawn="1"/>
        </p:nvGrpSpPr>
        <p:grpSpPr>
          <a:xfrm>
            <a:off x="574549" y="350746"/>
            <a:ext cx="4693250" cy="1600413"/>
            <a:chOff x="235309" y="207129"/>
            <a:chExt cx="4693250" cy="160041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162495-4FFF-4D5A-85D5-37C3E82848EC}"/>
                </a:ext>
              </a:extLst>
            </p:cNvPr>
            <p:cNvSpPr txBox="1"/>
            <p:nvPr/>
          </p:nvSpPr>
          <p:spPr>
            <a:xfrm>
              <a:off x="235309" y="237882"/>
              <a:ext cx="46932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/>
                <a:t>PORTFOLIO</a:t>
              </a:r>
              <a:r>
                <a:rPr lang="en-US" altLang="ko-KR" sz="4800" b="1" dirty="0">
                  <a:solidFill>
                    <a:srgbClr val="7F7F7F"/>
                  </a:solidFill>
                </a:rPr>
                <a:t> CONTENTS</a:t>
              </a:r>
              <a:endParaRPr lang="ko-KR" altLang="en-US" sz="4800" b="1" dirty="0">
                <a:solidFill>
                  <a:srgbClr val="7F7F7F"/>
                </a:solidFill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AEF464F1-6A7C-4005-AF35-BEB77E8DE171}"/>
                </a:ext>
              </a:extLst>
            </p:cNvPr>
            <p:cNvCxnSpPr>
              <a:cxnSpLocks/>
            </p:cNvCxnSpPr>
            <p:nvPr/>
          </p:nvCxnSpPr>
          <p:spPr>
            <a:xfrm>
              <a:off x="235309" y="207129"/>
              <a:ext cx="3433793" cy="0"/>
            </a:xfrm>
            <a:prstGeom prst="line">
              <a:avLst/>
            </a:prstGeom>
            <a:ln w="38100">
              <a:solidFill>
                <a:srgbClr val="67FB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8363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713145" y="1031535"/>
            <a:ext cx="2232000" cy="39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2009587" y="1075205"/>
            <a:ext cx="476412" cy="3139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 algn="ctr">
              <a:buNone/>
              <a:defRPr lang="ko-KR" altLang="en-US" sz="16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063467" y="1060258"/>
            <a:ext cx="86453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Project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 hasCustomPrompt="1"/>
          </p:nvPr>
        </p:nvSpPr>
        <p:spPr>
          <a:xfrm>
            <a:off x="712787" y="1531938"/>
            <a:ext cx="7965700" cy="6626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프로젝트 제목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E0EFFC-0268-43E1-B9C1-7159359D02DB}"/>
              </a:ext>
            </a:extLst>
          </p:cNvPr>
          <p:cNvSpPr txBox="1"/>
          <p:nvPr userDrawn="1"/>
        </p:nvSpPr>
        <p:spPr>
          <a:xfrm>
            <a:off x="6165011" y="3501744"/>
            <a:ext cx="2090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About project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0A52404-D9C3-462C-8D03-D9DC32C6CA7A}"/>
              </a:ext>
            </a:extLst>
          </p:cNvPr>
          <p:cNvCxnSpPr/>
          <p:nvPr userDrawn="1"/>
        </p:nvCxnSpPr>
        <p:spPr>
          <a:xfrm>
            <a:off x="8052806" y="3705805"/>
            <a:ext cx="3597215" cy="0"/>
          </a:xfrm>
          <a:prstGeom prst="line">
            <a:avLst/>
          </a:prstGeom>
          <a:ln w="12700">
            <a:solidFill>
              <a:srgbClr val="67FB42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텍스트 개체 틀 21"/>
          <p:cNvSpPr>
            <a:spLocks noGrp="1"/>
          </p:cNvSpPr>
          <p:nvPr>
            <p:ph type="body" sz="quarter" idx="12" hasCustomPrompt="1"/>
          </p:nvPr>
        </p:nvSpPr>
        <p:spPr>
          <a:xfrm>
            <a:off x="6164263" y="4173539"/>
            <a:ext cx="5486400" cy="192800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프로젝트 진행 목적 및 프로젝트에 대한 간단한 소개</a:t>
            </a:r>
          </a:p>
        </p:txBody>
      </p:sp>
    </p:spTree>
    <p:extLst>
      <p:ext uri="{BB962C8B-B14F-4D97-AF65-F5344CB8AC3E}">
        <p14:creationId xmlns:p14="http://schemas.microsoft.com/office/powerpoint/2010/main" val="553939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756AB5E-EA53-470F-9DA0-D0F11F84E59A}"/>
              </a:ext>
            </a:extLst>
          </p:cNvPr>
          <p:cNvSpPr/>
          <p:nvPr userDrawn="1"/>
        </p:nvSpPr>
        <p:spPr>
          <a:xfrm>
            <a:off x="0" y="0"/>
            <a:ext cx="12192000" cy="5865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71695" y="127889"/>
            <a:ext cx="5229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 algn="ctr">
              <a:buNone/>
              <a:defRPr lang="ko-KR" altLang="en-US" sz="20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89829" y="109864"/>
            <a:ext cx="98251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0" dirty="0">
                <a:solidFill>
                  <a:schemeClr val="bg1"/>
                </a:solidFill>
              </a:rPr>
              <a:t>Project</a:t>
            </a:r>
            <a:endParaRPr lang="ko-KR" altLang="en-US" sz="2000" b="0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1" hasCustomPrompt="1"/>
          </p:nvPr>
        </p:nvSpPr>
        <p:spPr>
          <a:xfrm>
            <a:off x="5560521" y="714485"/>
            <a:ext cx="6492875" cy="56697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ko-KR" altLang="en-US"/>
              <a:t>프로젝트 결과물 이미지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290581-235E-4B20-AD59-8DE38C4FCD82}"/>
              </a:ext>
            </a:extLst>
          </p:cNvPr>
          <p:cNvSpPr txBox="1"/>
          <p:nvPr userDrawn="1"/>
        </p:nvSpPr>
        <p:spPr>
          <a:xfrm>
            <a:off x="189829" y="747713"/>
            <a:ext cx="233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Introduce project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텍스트 개체 틀 15"/>
          <p:cNvSpPr>
            <a:spLocks noGrp="1"/>
          </p:cNvSpPr>
          <p:nvPr>
            <p:ph type="body" sz="quarter" idx="12" hasCustomPrompt="1"/>
          </p:nvPr>
        </p:nvSpPr>
        <p:spPr>
          <a:xfrm>
            <a:off x="2438193" y="127889"/>
            <a:ext cx="7965700" cy="36933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프로젝트 제목</a:t>
            </a:r>
          </a:p>
        </p:txBody>
      </p:sp>
    </p:spTree>
    <p:extLst>
      <p:ext uri="{BB962C8B-B14F-4D97-AF65-F5344CB8AC3E}">
        <p14:creationId xmlns:p14="http://schemas.microsoft.com/office/powerpoint/2010/main" val="774303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_1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756AB5E-EA53-470F-9DA0-D0F11F84E59A}"/>
              </a:ext>
            </a:extLst>
          </p:cNvPr>
          <p:cNvSpPr/>
          <p:nvPr userDrawn="1"/>
        </p:nvSpPr>
        <p:spPr>
          <a:xfrm>
            <a:off x="0" y="0"/>
            <a:ext cx="12192000" cy="5865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71695" y="127889"/>
            <a:ext cx="5229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 algn="ctr">
              <a:buNone/>
              <a:defRPr lang="ko-KR" altLang="en-US" sz="20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89829" y="109864"/>
            <a:ext cx="98251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0" dirty="0">
                <a:solidFill>
                  <a:schemeClr val="bg1"/>
                </a:solidFill>
              </a:rPr>
              <a:t>Project</a:t>
            </a:r>
            <a:endParaRPr lang="ko-KR" altLang="en-US" sz="2000" b="0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1" hasCustomPrompt="1"/>
          </p:nvPr>
        </p:nvSpPr>
        <p:spPr>
          <a:xfrm>
            <a:off x="189830" y="714485"/>
            <a:ext cx="5745457" cy="60188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ko-KR" altLang="en-US"/>
              <a:t>프로젝트 결과물 이미지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290581-235E-4B20-AD59-8DE38C4FCD82}"/>
              </a:ext>
            </a:extLst>
          </p:cNvPr>
          <p:cNvSpPr txBox="1"/>
          <p:nvPr userDrawn="1"/>
        </p:nvSpPr>
        <p:spPr>
          <a:xfrm>
            <a:off x="6095999" y="747713"/>
            <a:ext cx="233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Introduce project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텍스트 개체 틀 15"/>
          <p:cNvSpPr>
            <a:spLocks noGrp="1"/>
          </p:cNvSpPr>
          <p:nvPr>
            <p:ph type="body" sz="quarter" idx="12" hasCustomPrompt="1"/>
          </p:nvPr>
        </p:nvSpPr>
        <p:spPr>
          <a:xfrm>
            <a:off x="2438193" y="127889"/>
            <a:ext cx="7965700" cy="36933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프로젝트 제목</a:t>
            </a:r>
          </a:p>
        </p:txBody>
      </p:sp>
    </p:spTree>
    <p:extLst>
      <p:ext uri="{BB962C8B-B14F-4D97-AF65-F5344CB8AC3E}">
        <p14:creationId xmlns:p14="http://schemas.microsoft.com/office/powerpoint/2010/main" val="3766161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상세내용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756AB5E-EA53-470F-9DA0-D0F11F84E59A}"/>
              </a:ext>
            </a:extLst>
          </p:cNvPr>
          <p:cNvSpPr/>
          <p:nvPr userDrawn="1"/>
        </p:nvSpPr>
        <p:spPr>
          <a:xfrm>
            <a:off x="0" y="0"/>
            <a:ext cx="12192000" cy="5865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71695" y="127889"/>
            <a:ext cx="5229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 algn="ctr">
              <a:buNone/>
              <a:defRPr lang="ko-KR" altLang="en-US" sz="20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89829" y="109864"/>
            <a:ext cx="98251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0" dirty="0">
                <a:solidFill>
                  <a:schemeClr val="bg1"/>
                </a:solidFill>
              </a:rPr>
              <a:t>Project</a:t>
            </a:r>
            <a:endParaRPr lang="ko-KR" altLang="en-US" sz="2000" b="0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1" hasCustomPrompt="1"/>
          </p:nvPr>
        </p:nvSpPr>
        <p:spPr>
          <a:xfrm>
            <a:off x="4160018" y="1528763"/>
            <a:ext cx="7893379" cy="48554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ko-KR" altLang="en-US" dirty="0"/>
              <a:t>코딩 내용</a:t>
            </a:r>
          </a:p>
        </p:txBody>
      </p:sp>
      <p:sp>
        <p:nvSpPr>
          <p:cNvPr id="15" name="텍스트 개체 틀 15"/>
          <p:cNvSpPr>
            <a:spLocks noGrp="1"/>
          </p:cNvSpPr>
          <p:nvPr>
            <p:ph type="body" sz="quarter" idx="12" hasCustomPrompt="1"/>
          </p:nvPr>
        </p:nvSpPr>
        <p:spPr>
          <a:xfrm>
            <a:off x="2438193" y="127889"/>
            <a:ext cx="7965700" cy="36933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프로젝트 제목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 hasCustomPrompt="1"/>
          </p:nvPr>
        </p:nvSpPr>
        <p:spPr>
          <a:xfrm>
            <a:off x="1694595" y="771940"/>
            <a:ext cx="9615204" cy="3416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>
              <a:buNone/>
              <a:defRPr lang="ko-KR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marL="0" lvl="0"/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① 노래 추천 이미지 롤링 리스트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06A6D0-9935-4450-A953-715CEDEDD14B}"/>
              </a:ext>
            </a:extLst>
          </p:cNvPr>
          <p:cNvSpPr txBox="1"/>
          <p:nvPr userDrawn="1"/>
        </p:nvSpPr>
        <p:spPr>
          <a:xfrm>
            <a:off x="189829" y="747712"/>
            <a:ext cx="150476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Main work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 hasCustomPrompt="1"/>
          </p:nvPr>
        </p:nvSpPr>
        <p:spPr>
          <a:xfrm>
            <a:off x="315913" y="1528763"/>
            <a:ext cx="3653186" cy="4856162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  <a:lvl2pPr marL="457200" indent="0">
              <a:buNone/>
              <a:defRPr sz="1100"/>
            </a:lvl2pPr>
          </a:lstStyle>
          <a:p>
            <a:pPr lvl="0"/>
            <a:r>
              <a:rPr lang="ko-KR" altLang="en-US" dirty="0"/>
              <a:t>기능 소개</a:t>
            </a:r>
            <a:endParaRPr lang="en-US" altLang="ko-KR" dirty="0"/>
          </a:p>
          <a:p>
            <a:pPr lvl="1"/>
            <a:r>
              <a:rPr lang="en-US" altLang="ko-KR" dirty="0"/>
              <a:t>- </a:t>
            </a:r>
          </a:p>
          <a:p>
            <a:pPr lvl="0"/>
            <a:r>
              <a:rPr lang="ko-KR" altLang="en-US" dirty="0"/>
              <a:t>작업 내용</a:t>
            </a:r>
            <a:endParaRPr lang="en-US" altLang="ko-KR" dirty="0"/>
          </a:p>
          <a:p>
            <a:pPr lvl="1"/>
            <a:r>
              <a:rPr lang="en-US" altLang="ko-KR" dirty="0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1956624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무리 레이아웃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7F45D7-19B4-48E6-8BB1-C92071A7EC82}"/>
              </a:ext>
            </a:extLst>
          </p:cNvPr>
          <p:cNvSpPr txBox="1"/>
          <p:nvPr userDrawn="1"/>
        </p:nvSpPr>
        <p:spPr>
          <a:xfrm>
            <a:off x="2712707" y="3105359"/>
            <a:ext cx="676658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263030"/>
                </a:solidFill>
              </a:rPr>
              <a:t>End of</a:t>
            </a:r>
            <a:r>
              <a:rPr lang="en-US" altLang="ko-KR" sz="2800" b="1" baseline="0" dirty="0">
                <a:solidFill>
                  <a:srgbClr val="263030"/>
                </a:solidFill>
              </a:rPr>
              <a:t> Document</a:t>
            </a:r>
            <a:endParaRPr lang="ko-KR" altLang="en-US" sz="2800" b="1" dirty="0">
              <a:solidFill>
                <a:srgbClr val="26303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0A52404-D9C3-462C-8D03-D9DC32C6CA7A}"/>
              </a:ext>
            </a:extLst>
          </p:cNvPr>
          <p:cNvCxnSpPr/>
          <p:nvPr userDrawn="1"/>
        </p:nvCxnSpPr>
        <p:spPr>
          <a:xfrm>
            <a:off x="4535883" y="3705805"/>
            <a:ext cx="3191299" cy="0"/>
          </a:xfrm>
          <a:prstGeom prst="line">
            <a:avLst/>
          </a:prstGeom>
          <a:ln w="12700">
            <a:solidFill>
              <a:srgbClr val="67FB42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62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36C89A6-B0F8-4834-93B8-534384DDE1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3" t="39976" r="23040" b="39749"/>
          <a:stretch/>
        </p:blipFill>
        <p:spPr>
          <a:xfrm>
            <a:off x="11274187" y="6483308"/>
            <a:ext cx="807673" cy="2992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8769B-5FEA-4C23-AD7C-C9625316FDB1}"/>
              </a:ext>
            </a:extLst>
          </p:cNvPr>
          <p:cNvSpPr txBox="1"/>
          <p:nvPr userDrawn="1"/>
        </p:nvSpPr>
        <p:spPr>
          <a:xfrm>
            <a:off x="10042064" y="6524462"/>
            <a:ext cx="1477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개발자 채용 플랫폼</a:t>
            </a:r>
          </a:p>
        </p:txBody>
      </p:sp>
    </p:spTree>
    <p:extLst>
      <p:ext uri="{BB962C8B-B14F-4D97-AF65-F5344CB8AC3E}">
        <p14:creationId xmlns:p14="http://schemas.microsoft.com/office/powerpoint/2010/main" val="366835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5" r:id="rId6"/>
    <p:sldLayoutId id="2147483667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udwktlrwk@naver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2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280565BC-4086-4B2F-9306-7D0F9586ECAC}"/>
              </a:ext>
            </a:extLst>
          </p:cNvPr>
          <p:cNvGrpSpPr/>
          <p:nvPr/>
        </p:nvGrpSpPr>
        <p:grpSpPr>
          <a:xfrm>
            <a:off x="534357" y="261178"/>
            <a:ext cx="7976598" cy="1323439"/>
            <a:chOff x="235309" y="72543"/>
            <a:chExt cx="4666079" cy="132343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5128FE-279B-4F4D-B12B-23D2AAD3F382}"/>
                </a:ext>
              </a:extLst>
            </p:cNvPr>
            <p:cNvSpPr txBox="1"/>
            <p:nvPr/>
          </p:nvSpPr>
          <p:spPr>
            <a:xfrm>
              <a:off x="235309" y="72543"/>
              <a:ext cx="466607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PORTFOLIO</a:t>
              </a:r>
              <a:endParaRPr lang="ko-KR" altLang="en-US" sz="8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8D54BE5-C45A-467E-BA56-D75F186248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309" y="163057"/>
              <a:ext cx="3411514" cy="3880"/>
            </a:xfrm>
            <a:prstGeom prst="line">
              <a:avLst/>
            </a:prstGeom>
            <a:ln w="38100">
              <a:solidFill>
                <a:srgbClr val="67FB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17BD092D-18B5-46B9-9BDA-07D748D7A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388739"/>
              </p:ext>
            </p:extLst>
          </p:nvPr>
        </p:nvGraphicFramePr>
        <p:xfrm>
          <a:off x="6863024" y="3876938"/>
          <a:ext cx="5024176" cy="2322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9301">
                  <a:extLst>
                    <a:ext uri="{9D8B030D-6E8A-4147-A177-3AD203B41FA5}">
                      <a16:colId xmlns:a16="http://schemas.microsoft.com/office/drawing/2014/main" val="4193555416"/>
                    </a:ext>
                  </a:extLst>
                </a:gridCol>
                <a:gridCol w="3794875">
                  <a:extLst>
                    <a:ext uri="{9D8B030D-6E8A-4147-A177-3AD203B41FA5}">
                      <a16:colId xmlns:a16="http://schemas.microsoft.com/office/drawing/2014/main" val="3573966473"/>
                    </a:ext>
                  </a:extLst>
                </a:gridCol>
              </a:tblGrid>
              <a:tr h="464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이름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윤명식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5882532"/>
                  </a:ext>
                </a:extLst>
              </a:tr>
              <a:tr h="464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생년월일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1998. 09. 21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671695"/>
                  </a:ext>
                </a:extLst>
              </a:tr>
              <a:tr h="464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이메일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linkClick r:id="rId2"/>
                        </a:rPr>
                        <a:t>audwktlrwk@naver.com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851315"/>
                  </a:ext>
                </a:extLst>
              </a:tr>
              <a:tr h="464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전화번호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010-2206-5871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41465"/>
                  </a:ext>
                </a:extLst>
              </a:tr>
              <a:tr h="464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주소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서울시 강북구 미아동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8470312"/>
                  </a:ext>
                </a:extLst>
              </a:tr>
            </a:tbl>
          </a:graphicData>
        </a:graphic>
      </p:graphicFrame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DX</a:t>
            </a:r>
            <a:r>
              <a:rPr lang="ko-KR" altLang="en-US" b="1" dirty="0"/>
              <a:t>컨설턴트</a:t>
            </a:r>
            <a:r>
              <a:rPr lang="en-US" altLang="ko-KR" b="1" dirty="0"/>
              <a:t>_</a:t>
            </a:r>
            <a:r>
              <a:rPr lang="ko-KR" altLang="en-US" b="1" dirty="0"/>
              <a:t>윤명식</a:t>
            </a:r>
            <a:r>
              <a:rPr lang="en-US" altLang="ko-KR" b="1" dirty="0"/>
              <a:t>_</a:t>
            </a:r>
            <a:r>
              <a:rPr lang="ko-KR" altLang="en-US" b="1" dirty="0"/>
              <a:t>데이터 </a:t>
            </a:r>
            <a:r>
              <a:rPr lang="ko-KR" altLang="en-US" dirty="0"/>
              <a:t>다듬기</a:t>
            </a:r>
            <a:r>
              <a:rPr lang="en-US" altLang="ko-KR" b="1" dirty="0"/>
              <a:t>_</a:t>
            </a:r>
            <a:r>
              <a:rPr lang="ko-KR" altLang="en-US" b="1" dirty="0"/>
              <a:t>포트폴리오</a:t>
            </a:r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88119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요소 자료형 확인</a:t>
            </a:r>
            <a:endParaRPr lang="ko-KR" altLang="en-US" sz="1200" dirty="0"/>
          </a:p>
          <a:p>
            <a:r>
              <a:rPr lang="en-US" altLang="ko-KR" dirty="0" err="1"/>
              <a:t>dtype</a:t>
            </a:r>
            <a:r>
              <a:rPr lang="en-US" altLang="ko-KR" dirty="0"/>
              <a:t> </a:t>
            </a:r>
            <a:r>
              <a:rPr lang="ko-KR" altLang="en-US" dirty="0"/>
              <a:t>속성으로 배열에 포함된 요소들의 자료형을 확인합니다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배열은 </a:t>
            </a:r>
            <a:r>
              <a:rPr lang="ko-KR" altLang="en-US" b="1" dirty="0"/>
              <a:t>한 가지 자료형만 가질 수 있다</a:t>
            </a:r>
            <a:r>
              <a:rPr lang="ko-KR" altLang="en-US" dirty="0"/>
              <a:t>는 특징이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0C8F62-2A42-4794-9F0F-7A70D1371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8017404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1485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 </a:t>
            </a:r>
            <a:r>
              <a:rPr lang="en-US" altLang="ko-KR" dirty="0"/>
              <a:t>– </a:t>
            </a:r>
            <a:r>
              <a:rPr lang="ko-KR" altLang="en-US" dirty="0"/>
              <a:t>합 구하기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여러 열 집계</a:t>
            </a:r>
          </a:p>
          <a:p>
            <a:r>
              <a:rPr lang="ko-KR" altLang="en-US" dirty="0"/>
              <a:t>여러 열에 대한 집계를 같이 할 수 있습니다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[ ['</a:t>
            </a:r>
            <a:r>
              <a:rPr lang="en-US" altLang="ko-KR" b="1" dirty="0" err="1"/>
              <a:t>total_bill</a:t>
            </a:r>
            <a:r>
              <a:rPr lang="en-US" altLang="ko-KR" b="1" dirty="0"/>
              <a:t>', 'tip'] ].sum()</a:t>
            </a:r>
            <a:r>
              <a:rPr lang="ko-KR" altLang="en-US" dirty="0"/>
              <a:t> 형태와 같이 집계 대상 열을 리스트로 지정합니다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sum() </a:t>
            </a:r>
            <a:r>
              <a:rPr lang="ko-KR" altLang="en-US" dirty="0"/>
              <a:t>메서드 앞에 아무 열도 지정하지 않으면 </a:t>
            </a:r>
            <a:r>
              <a:rPr lang="ko-KR" altLang="en-US" b="1" dirty="0" err="1"/>
              <a:t>기준열</a:t>
            </a:r>
            <a:r>
              <a:rPr lang="ko-KR" altLang="en-US" b="1" dirty="0"/>
              <a:t> 이외의 모든 열에 대한 집계</a:t>
            </a:r>
            <a:r>
              <a:rPr lang="ko-KR" altLang="en-US" dirty="0"/>
              <a:t>가 수행됩니다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numeric_only</a:t>
            </a:r>
            <a:r>
              <a:rPr lang="en-US" altLang="ko-KR" dirty="0"/>
              <a:t>=True </a:t>
            </a:r>
            <a:r>
              <a:rPr lang="ko-KR" altLang="en-US" dirty="0"/>
              <a:t>를 설정하면 숫자 열에 대해서만 집계됩니다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A2D4BB-8364-44EF-BF6D-EA409C0A2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21863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BFE43C-B02A-4040-9B1D-C7EE83C1F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429000"/>
            <a:ext cx="8017404" cy="301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1310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 </a:t>
            </a:r>
            <a:r>
              <a:rPr lang="en-US" altLang="ko-KR" dirty="0"/>
              <a:t>– </a:t>
            </a:r>
            <a:r>
              <a:rPr lang="ko-KR" altLang="en-US" dirty="0"/>
              <a:t>합 구하기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ko-KR" altLang="en-US" sz="1300" b="1" dirty="0"/>
          </a:p>
          <a:p>
            <a:r>
              <a:rPr lang="en-US" altLang="ko-KR" b="1" dirty="0"/>
              <a:t>by=['day', 'smoker']</a:t>
            </a:r>
            <a:r>
              <a:rPr lang="ko-KR" altLang="en-US" dirty="0"/>
              <a:t> 과 같이 집계 기준 열을 여럿 설정할 수도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9FA07B-54D6-4DF0-86D5-64B261121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3"/>
            <a:ext cx="8017404" cy="534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3927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 </a:t>
            </a:r>
            <a:r>
              <a:rPr lang="en-US" altLang="ko-KR" dirty="0"/>
              <a:t>– 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최댓값</a:t>
            </a:r>
            <a:r>
              <a:rPr lang="en-US" altLang="ko-KR" dirty="0"/>
              <a:t>, </a:t>
            </a:r>
            <a:r>
              <a:rPr lang="ko-KR" altLang="en-US" dirty="0"/>
              <a:t>최솟값</a:t>
            </a:r>
            <a:r>
              <a:rPr lang="en-US" altLang="ko-KR" dirty="0"/>
              <a:t>, </a:t>
            </a:r>
            <a:r>
              <a:rPr lang="ko-KR" altLang="en-US" dirty="0"/>
              <a:t>개수 구하기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평균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최댓값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최솟값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개수 구하기</a:t>
            </a:r>
          </a:p>
          <a:p>
            <a:r>
              <a:rPr lang="ko-KR" altLang="en-US" dirty="0"/>
              <a:t>위와 동일한 방법으로 평균</a:t>
            </a:r>
            <a:r>
              <a:rPr lang="en-US" altLang="ko-KR" dirty="0"/>
              <a:t>, </a:t>
            </a:r>
            <a:r>
              <a:rPr lang="ko-KR" altLang="en-US" dirty="0"/>
              <a:t>최댓값</a:t>
            </a:r>
            <a:r>
              <a:rPr lang="en-US" altLang="ko-KR" dirty="0"/>
              <a:t>, </a:t>
            </a:r>
            <a:r>
              <a:rPr lang="ko-KR" altLang="en-US" dirty="0"/>
              <a:t>최솟값</a:t>
            </a:r>
            <a:r>
              <a:rPr lang="en-US" altLang="ko-KR" dirty="0"/>
              <a:t>, </a:t>
            </a:r>
            <a:r>
              <a:rPr lang="ko-KR" altLang="en-US" dirty="0"/>
              <a:t>개수를 집계할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sum() </a:t>
            </a:r>
            <a:r>
              <a:rPr lang="ko-KR" altLang="en-US" dirty="0"/>
              <a:t>메서드 대신 관련된 메서드만 적절히 지정하면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평균 구하기</a:t>
            </a:r>
            <a:endParaRPr lang="en-US" altLang="ko-KR" sz="12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BDBDEB-FC7D-47BC-B657-DA4136669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25440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F62BEA-9CD7-49D2-920C-AC7F837D49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3735105"/>
            <a:ext cx="8017404" cy="298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0760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 </a:t>
            </a:r>
            <a:r>
              <a:rPr lang="en-US" altLang="ko-KR" dirty="0"/>
              <a:t>– 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최댓값</a:t>
            </a:r>
            <a:r>
              <a:rPr lang="en-US" altLang="ko-KR" dirty="0"/>
              <a:t>, </a:t>
            </a:r>
            <a:r>
              <a:rPr lang="ko-KR" altLang="en-US" dirty="0"/>
              <a:t>최솟값</a:t>
            </a:r>
            <a:r>
              <a:rPr lang="en-US" altLang="ko-KR" dirty="0"/>
              <a:t>, </a:t>
            </a:r>
            <a:r>
              <a:rPr lang="ko-KR" altLang="en-US" dirty="0"/>
              <a:t>개수 구하기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/>
              <a:t>2) </a:t>
            </a:r>
            <a:r>
              <a:rPr lang="ko-KR" altLang="en-US" b="1" dirty="0"/>
              <a:t>최댓값</a:t>
            </a:r>
            <a:r>
              <a:rPr lang="en-US" altLang="ko-KR" b="1" dirty="0"/>
              <a:t>, </a:t>
            </a:r>
            <a:r>
              <a:rPr lang="ko-KR" altLang="en-US" b="1" dirty="0"/>
              <a:t>최솟값</a:t>
            </a:r>
            <a:r>
              <a:rPr lang="en-US" altLang="ko-KR" b="1" dirty="0"/>
              <a:t>, </a:t>
            </a:r>
            <a:r>
              <a:rPr lang="ko-KR" altLang="en-US" b="1" dirty="0"/>
              <a:t>개수 구하기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59A3B1-0381-43CD-8B6A-2052F307C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524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8633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234CA3-C2C0-415E-B9C7-AC49E7A37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6677561" cy="47807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E9FF82-55FE-4DBF-8795-4E4538520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046" y="1219200"/>
            <a:ext cx="6348249" cy="513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7993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183B44-3297-49EB-A46E-2B6ED72E0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3"/>
            <a:ext cx="7080741" cy="45506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DD4AF37-7693-4746-B453-D1A9723D16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563" y="3806685"/>
            <a:ext cx="5766330" cy="267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7502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5DBA2A-A162-40FA-9378-2655C632C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7462239" cy="38309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C841C2-ECC6-45BF-B8D2-B5A0A29B1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933" y="1968833"/>
            <a:ext cx="7306734" cy="449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37718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2D319F-231D-4F1E-9864-DEA8F4C78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9615204" cy="497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85973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6164263" y="4173539"/>
            <a:ext cx="5486400" cy="1928004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587463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데이터프레임 변경 </a:t>
            </a:r>
            <a:r>
              <a:rPr lang="en-US" altLang="ko-KR" sz="1400" b="1" dirty="0"/>
              <a:t>(1)</a:t>
            </a:r>
          </a:p>
          <a:p>
            <a:r>
              <a:rPr lang="ko-KR" altLang="en-US" dirty="0"/>
              <a:t>데이터 전처리를 위해 꼭 </a:t>
            </a:r>
            <a:r>
              <a:rPr lang="ko-KR" altLang="en-US" dirty="0" err="1"/>
              <a:t>익혀두어야</a:t>
            </a:r>
            <a:r>
              <a:rPr lang="ko-KR" altLang="en-US" dirty="0"/>
              <a:t> 할 내용입니다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반복 학습과 실습을 통해서 익숙해져야 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313C00-4CEA-43D8-A215-954860B05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1"/>
            <a:ext cx="8017404" cy="388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839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만들기 연습문제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124E87-17F1-4367-A11E-05F51E934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3" y="1096242"/>
            <a:ext cx="8700422" cy="39752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3D8A4C8-DFA9-4048-970C-9BAF5CAD7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459" y="2784892"/>
            <a:ext cx="7486503" cy="367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8212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열 이름 변경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열 이름 변경</a:t>
            </a:r>
          </a:p>
          <a:p>
            <a:r>
              <a:rPr lang="ko-KR" altLang="en-US" dirty="0"/>
              <a:t>기존 데이터프레임의 열 이름을 적절히 변경해야 할 경우가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또는 집계 결과를 가진 열 이름을 이해하기 쉽게 변경해야 할 경우도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일부 열 이름 변경</a:t>
            </a:r>
            <a:endParaRPr lang="ko-KR" altLang="en-US" sz="1200" dirty="0"/>
          </a:p>
          <a:p>
            <a:r>
              <a:rPr lang="en-US" altLang="ko-KR" b="1" dirty="0"/>
              <a:t>rename()</a:t>
            </a:r>
            <a:r>
              <a:rPr lang="ko-KR" altLang="en-US" dirty="0"/>
              <a:t> 메서드를 사용해 변경 전후의 열 이름을 </a:t>
            </a:r>
            <a:r>
              <a:rPr lang="ko-KR" altLang="en-US" dirty="0" err="1"/>
              <a:t>딕셔너리</a:t>
            </a:r>
            <a:r>
              <a:rPr lang="ko-KR" altLang="en-US" dirty="0"/>
              <a:t> 형태로 나열하는 방법으로 변경합니다</a:t>
            </a:r>
            <a:r>
              <a:rPr lang="en-US" altLang="ko-KR" dirty="0"/>
              <a:t>.</a:t>
            </a:r>
          </a:p>
          <a:p>
            <a:r>
              <a:rPr lang="en-US" altLang="ko-KR" b="1" dirty="0" err="1"/>
              <a:t>inplace</a:t>
            </a:r>
            <a:r>
              <a:rPr lang="en-US" altLang="ko-KR" b="1" dirty="0"/>
              <a:t>=True</a:t>
            </a:r>
            <a:r>
              <a:rPr lang="ko-KR" altLang="en-US" dirty="0"/>
              <a:t> 옵션을 설정해야 변경 사항이 실제 반영이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다음과 같이 열 이름을 변경합니다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total_bill_amount</a:t>
            </a:r>
            <a:r>
              <a:rPr lang="en-US" altLang="ko-KR" dirty="0"/>
              <a:t> → </a:t>
            </a:r>
            <a:r>
              <a:rPr lang="en-US" altLang="ko-KR" dirty="0" err="1"/>
              <a:t>total_bill</a:t>
            </a:r>
            <a:endParaRPr lang="en-US" altLang="ko-KR" dirty="0"/>
          </a:p>
          <a:p>
            <a:pPr lvl="1"/>
            <a:r>
              <a:rPr lang="en-US" altLang="ko-KR" dirty="0" err="1"/>
              <a:t>male_female</a:t>
            </a:r>
            <a:r>
              <a:rPr lang="en-US" altLang="ko-KR" dirty="0"/>
              <a:t> → sex</a:t>
            </a:r>
          </a:p>
          <a:p>
            <a:pPr lvl="1"/>
            <a:r>
              <a:rPr lang="en-US" altLang="ko-KR" dirty="0" err="1"/>
              <a:t>smoke_yes_no</a:t>
            </a:r>
            <a:r>
              <a:rPr lang="en-US" altLang="ko-KR" dirty="0"/>
              <a:t> → smoker</a:t>
            </a:r>
          </a:p>
          <a:p>
            <a:pPr lvl="1"/>
            <a:r>
              <a:rPr lang="en-US" altLang="ko-KR" dirty="0" err="1"/>
              <a:t>week_name</a:t>
            </a:r>
            <a:r>
              <a:rPr lang="en-US" altLang="ko-KR" dirty="0"/>
              <a:t> → day</a:t>
            </a:r>
          </a:p>
          <a:p>
            <a:pPr lvl="1"/>
            <a:r>
              <a:rPr lang="en-US" altLang="ko-KR" dirty="0" err="1"/>
              <a:t>dinner_lunch</a:t>
            </a:r>
            <a:r>
              <a:rPr lang="en-US" altLang="ko-KR" dirty="0"/>
              <a:t> → time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4995D9A-C346-49D2-9F7B-6DB2093BB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8017404" cy="408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4834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열 이름 변경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모든 열 이름 변경</a:t>
            </a:r>
            <a:endParaRPr lang="ko-KR" altLang="en-US" sz="1200" dirty="0"/>
          </a:p>
          <a:p>
            <a:r>
              <a:rPr lang="ko-KR" altLang="en-US" dirty="0"/>
              <a:t>모든 열 이름을 변경할 때는 </a:t>
            </a:r>
            <a:r>
              <a:rPr lang="en-US" altLang="ko-KR" b="1" dirty="0"/>
              <a:t>columns</a:t>
            </a:r>
            <a:r>
              <a:rPr lang="ko-KR" altLang="en-US" dirty="0"/>
              <a:t> 속성을 변경합니다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변경이 </a:t>
            </a:r>
            <a:r>
              <a:rPr lang="ko-KR" altLang="en-US" dirty="0" err="1"/>
              <a:t>필요없는</a:t>
            </a:r>
            <a:r>
              <a:rPr lang="ko-KR" altLang="en-US" dirty="0"/>
              <a:t> 열은 기존 이름을 부여해 변경합니다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A22F55-F176-441B-BBD4-81B0B472E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469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03054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열 추가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열 추가</a:t>
            </a:r>
          </a:p>
          <a:p>
            <a:r>
              <a:rPr lang="ko-KR" altLang="en-US" dirty="0"/>
              <a:t>새로운 열을 추가하여 기존 데이터에서 계산된 </a:t>
            </a:r>
            <a:r>
              <a:rPr lang="ko-KR" altLang="en-US" dirty="0" err="1"/>
              <a:t>결괏값을</a:t>
            </a:r>
            <a:r>
              <a:rPr lang="ko-KR" altLang="en-US" dirty="0"/>
              <a:t> </a:t>
            </a:r>
            <a:r>
              <a:rPr lang="ko-KR" altLang="en-US" dirty="0" err="1"/>
              <a:t>저장해야할</a:t>
            </a:r>
            <a:r>
              <a:rPr lang="ko-KR" altLang="en-US" dirty="0"/>
              <a:t> 경우가 있습니다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total_bill</a:t>
            </a:r>
            <a:r>
              <a:rPr lang="ko-KR" altLang="en-US" dirty="0"/>
              <a:t>에 </a:t>
            </a:r>
            <a:r>
              <a:rPr lang="en-US" altLang="ko-KR" dirty="0"/>
              <a:t>tip</a:t>
            </a:r>
            <a:r>
              <a:rPr lang="ko-KR" altLang="en-US" dirty="0"/>
              <a:t>을 더한 값을 갖는 </a:t>
            </a:r>
            <a:r>
              <a:rPr lang="en-US" altLang="ko-KR" dirty="0" err="1"/>
              <a:t>final_amt</a:t>
            </a:r>
            <a:r>
              <a:rPr lang="en-US" altLang="ko-KR" dirty="0"/>
              <a:t> </a:t>
            </a:r>
            <a:r>
              <a:rPr lang="ko-KR" altLang="en-US" dirty="0"/>
              <a:t>열을 추가합니다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insert() </a:t>
            </a:r>
            <a:r>
              <a:rPr lang="ko-KR" altLang="en-US" dirty="0"/>
              <a:t>메서드를 사용하면 원하는 위치에 열을 추가할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F08FCA-EADE-4610-8A5B-C9F49C9EC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06406"/>
            <a:ext cx="8017404" cy="28559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1AD25E7-E033-4684-9278-088CF91DF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089400"/>
            <a:ext cx="8017404" cy="264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9127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열 추가 연습문제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C373ED-A345-42B8-A42A-9395EA3A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3"/>
            <a:ext cx="5748456" cy="28742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B997F4D-8916-40E2-AA82-292D7188E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712" y="2133863"/>
            <a:ext cx="6445955" cy="441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1832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열 삭제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열 삭제</a:t>
            </a:r>
          </a:p>
          <a:p>
            <a:r>
              <a:rPr lang="ko-KR" altLang="en-US" dirty="0"/>
              <a:t>뭔가를 삭제할 때는 </a:t>
            </a:r>
            <a:r>
              <a:rPr lang="ko-KR" altLang="en-US" b="1" dirty="0"/>
              <a:t>항상 조심</a:t>
            </a:r>
            <a:r>
              <a:rPr lang="en-US" altLang="ko-KR" b="1" dirty="0"/>
              <a:t>x100</a:t>
            </a:r>
            <a:r>
              <a:rPr lang="ko-KR" altLang="en-US" dirty="0"/>
              <a:t> 해야 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열 하나 삭제</a:t>
            </a:r>
            <a:endParaRPr lang="ko-KR" altLang="en-US" sz="1200" dirty="0"/>
          </a:p>
          <a:p>
            <a:r>
              <a:rPr lang="en-US" altLang="ko-KR" b="1" dirty="0"/>
              <a:t>drop()</a:t>
            </a:r>
            <a:r>
              <a:rPr lang="ko-KR" altLang="en-US" dirty="0"/>
              <a:t> 메서드를 사용해 열을 삭제합니다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axis=0: </a:t>
            </a:r>
            <a:r>
              <a:rPr lang="ko-KR" altLang="en-US" dirty="0"/>
              <a:t>행 삭제</a:t>
            </a:r>
            <a:r>
              <a:rPr lang="en-US" altLang="ko-KR" dirty="0"/>
              <a:t>(</a:t>
            </a:r>
            <a:r>
              <a:rPr lang="ko-KR" altLang="en-US" dirty="0"/>
              <a:t>기본 값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axis=1: </a:t>
            </a:r>
            <a:r>
              <a:rPr lang="ko-KR" altLang="en-US" dirty="0"/>
              <a:t>열 삭제</a:t>
            </a:r>
          </a:p>
          <a:p>
            <a:r>
              <a:rPr lang="en-US" altLang="ko-KR" b="1" dirty="0" err="1"/>
              <a:t>inplace</a:t>
            </a:r>
            <a:r>
              <a:rPr lang="en-US" altLang="ko-KR" b="1" dirty="0"/>
              <a:t>=True</a:t>
            </a:r>
            <a:r>
              <a:rPr lang="ko-KR" altLang="en-US" dirty="0"/>
              <a:t> 옵션을 지정해야 실제로 반영이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여러 열 삭제</a:t>
            </a:r>
            <a:endParaRPr lang="ko-KR" altLang="en-US" sz="1200" dirty="0"/>
          </a:p>
          <a:p>
            <a:r>
              <a:rPr lang="ko-KR" altLang="en-US" dirty="0"/>
              <a:t>삭제할 열을 리스트 형태로 전달해 한 번에 여러 열을 제거할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1B7E59-2C72-4BDA-8008-0785B20A2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505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76383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열 삭제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여러 열 삭제</a:t>
            </a:r>
            <a:endParaRPr lang="ko-KR" altLang="en-US" sz="1200" dirty="0"/>
          </a:p>
          <a:p>
            <a:r>
              <a:rPr lang="ko-KR" altLang="en-US" dirty="0"/>
              <a:t>삭제할 열을 리스트 형태로 전달해 한 번에 여러 열을 제거할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1AA4B3-EA70-47A5-9010-70703A8B9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497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90246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범주값</a:t>
            </a:r>
            <a:r>
              <a:rPr lang="ko-KR" altLang="en-US" dirty="0"/>
              <a:t> 변경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범주값</a:t>
            </a:r>
            <a:r>
              <a:rPr lang="ko-KR" altLang="en-US" sz="1400" b="1" dirty="0"/>
              <a:t> 변경</a:t>
            </a:r>
          </a:p>
          <a:p>
            <a:r>
              <a:rPr lang="en-US" altLang="ko-KR" b="1" dirty="0"/>
              <a:t>map()</a:t>
            </a:r>
            <a:r>
              <a:rPr lang="ko-KR" altLang="en-US" dirty="0"/>
              <a:t> 메서드를 사용하면 범주형 값을 다른 값으로 쉽게 변경 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95287C-152E-4EBD-B40B-9F05B689A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1"/>
            <a:ext cx="8017404" cy="371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433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범주값</a:t>
            </a:r>
            <a:r>
              <a:rPr lang="ko-KR" altLang="en-US" dirty="0"/>
              <a:t> 변경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다음 구문은 </a:t>
            </a:r>
            <a:r>
              <a:rPr lang="en-US" altLang="ko-KR" dirty="0"/>
              <a:t>Male, Female</a:t>
            </a:r>
            <a:r>
              <a:rPr lang="ko-KR" altLang="en-US" dirty="0"/>
              <a:t>을 각각 숫자 </a:t>
            </a:r>
            <a:r>
              <a:rPr lang="en-US" altLang="ko-KR" dirty="0"/>
              <a:t>1, 0</a:t>
            </a:r>
            <a:r>
              <a:rPr lang="ko-KR" altLang="en-US" dirty="0"/>
              <a:t>으로 변경합니다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B8507E5-CE9D-4051-984B-B2D223558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497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28109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범주값</a:t>
            </a:r>
            <a:r>
              <a:rPr lang="ko-KR" altLang="en-US" dirty="0"/>
              <a:t> 변경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en-US" altLang="ko-KR" b="1" dirty="0"/>
              <a:t>replace()</a:t>
            </a:r>
            <a:r>
              <a:rPr lang="ko-KR" altLang="en-US" dirty="0"/>
              <a:t> 메서드도 </a:t>
            </a:r>
            <a:r>
              <a:rPr lang="en-US" altLang="ko-KR" dirty="0"/>
              <a:t>map() </a:t>
            </a:r>
            <a:r>
              <a:rPr lang="ko-KR" altLang="en-US" dirty="0"/>
              <a:t>메서드와 비슷한 방법으로 사용할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2E0064-12BB-4F89-A125-5225E4BBD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8017404" cy="355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17448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범주값</a:t>
            </a:r>
            <a:r>
              <a:rPr lang="ko-KR" altLang="en-US" dirty="0"/>
              <a:t> 변경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다음 구문은 </a:t>
            </a:r>
            <a:r>
              <a:rPr lang="en-US" altLang="ko-KR" dirty="0"/>
              <a:t>1, 0</a:t>
            </a:r>
            <a:r>
              <a:rPr lang="ko-KR" altLang="en-US" dirty="0"/>
              <a:t>을 각각 </a:t>
            </a:r>
            <a:r>
              <a:rPr lang="en-US" altLang="ko-KR" dirty="0"/>
              <a:t>Male, Female</a:t>
            </a:r>
            <a:r>
              <a:rPr lang="ko-KR" altLang="en-US" dirty="0"/>
              <a:t>로 변경합니다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069E03-8C47-461B-B03B-1FF2FC702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497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136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300" b="1" dirty="0"/>
              <a:t>Reshape</a:t>
            </a:r>
            <a:endParaRPr lang="ko-KR" altLang="en-US" sz="1300" b="1" dirty="0"/>
          </a:p>
          <a:p>
            <a:r>
              <a:rPr lang="ko-KR" altLang="en-US" dirty="0"/>
              <a:t>배열을 사용할 때 다양한 형태</a:t>
            </a:r>
            <a:r>
              <a:rPr lang="en-US" altLang="ko-KR" dirty="0"/>
              <a:t>(Shape)</a:t>
            </a:r>
            <a:r>
              <a:rPr lang="ko-KR" altLang="en-US" dirty="0"/>
              <a:t>로 변환할 필요가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배열에 포함된 </a:t>
            </a:r>
            <a:r>
              <a:rPr lang="ko-KR" altLang="en-US" b="1" dirty="0"/>
              <a:t>요소가 사라지지 않는 형태</a:t>
            </a:r>
            <a:r>
              <a:rPr lang="ko-KR" altLang="en-US" dirty="0"/>
              <a:t>라면 자유롭게 변환할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(3, 2) → (2, 3) → (1, 6) → (6, 1) </a:t>
            </a:r>
            <a:r>
              <a:rPr lang="ko-KR" altLang="en-US" dirty="0"/>
              <a:t>등등 요소 개수만 변하지 않으면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965FC5-F2D8-4868-A8E4-30BE33962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411840"/>
            <a:ext cx="8017404" cy="27368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1DC4805-B514-4829-B09A-91EE1F7D7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274011"/>
            <a:ext cx="8017404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3192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범주값</a:t>
            </a:r>
            <a:r>
              <a:rPr lang="ko-KR" altLang="en-US" dirty="0"/>
              <a:t> 변경 연습문제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50EF3A-B575-499B-AB2F-57671E198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4" y="1113572"/>
            <a:ext cx="5505095" cy="52448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D736B0-A1FD-4764-AC28-42390D5D0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820" y="2252133"/>
            <a:ext cx="7421627" cy="366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2734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범주값</a:t>
            </a:r>
            <a:r>
              <a:rPr lang="ko-KR" altLang="en-US" dirty="0"/>
              <a:t>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범주값</a:t>
            </a:r>
            <a:r>
              <a:rPr lang="ko-KR" altLang="en-US" sz="1400" b="1" dirty="0"/>
              <a:t> 만들기</a:t>
            </a:r>
          </a:p>
          <a:p>
            <a:r>
              <a:rPr lang="ko-KR" altLang="en-US" dirty="0" err="1"/>
              <a:t>연속값을</a:t>
            </a:r>
            <a:r>
              <a:rPr lang="ko-KR" altLang="en-US" dirty="0"/>
              <a:t> 구간을 나누어 </a:t>
            </a:r>
            <a:r>
              <a:rPr lang="ko-KR" altLang="en-US" dirty="0" err="1"/>
              <a:t>범주값으로</a:t>
            </a:r>
            <a:r>
              <a:rPr lang="ko-KR" altLang="en-US" dirty="0"/>
              <a:t> 표현하는 과정을 </a:t>
            </a:r>
            <a:r>
              <a:rPr lang="ko-KR" altLang="en-US" b="1" dirty="0"/>
              <a:t>이산화</a:t>
            </a:r>
            <a:r>
              <a:rPr lang="en-US" altLang="ko-KR" b="1" dirty="0"/>
              <a:t>(Discretization)</a:t>
            </a:r>
            <a:r>
              <a:rPr lang="ko-KR" altLang="en-US" dirty="0"/>
              <a:t> 라고 합니다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cut(), </a:t>
            </a:r>
            <a:r>
              <a:rPr lang="en-US" altLang="ko-KR" b="1" dirty="0" err="1"/>
              <a:t>qcut</a:t>
            </a:r>
            <a:r>
              <a:rPr lang="en-US" altLang="ko-KR" b="1" dirty="0"/>
              <a:t>()</a:t>
            </a:r>
            <a:r>
              <a:rPr lang="ko-KR" altLang="en-US" dirty="0"/>
              <a:t> 함수를 사용하여 쉽게 이산화 과정을 수행할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연속값을</a:t>
            </a:r>
            <a:r>
              <a:rPr lang="ko-KR" altLang="en-US" dirty="0"/>
              <a:t> 이산화 함으로써 더 </a:t>
            </a:r>
            <a:r>
              <a:rPr lang="ko-KR" altLang="en-US" dirty="0" err="1"/>
              <a:t>심도있는</a:t>
            </a:r>
            <a:r>
              <a:rPr lang="ko-KR" altLang="en-US" dirty="0"/>
              <a:t> 데이터 분석이 가능해집니다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예를 들어 점수를 일정 구간으로 구분하면 점수 구간별 분석이 가능해집니다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데이터가 </a:t>
            </a:r>
            <a:r>
              <a:rPr lang="ko-KR" altLang="en-US" dirty="0" err="1"/>
              <a:t>단순해져</a:t>
            </a:r>
            <a:r>
              <a:rPr lang="ko-KR" altLang="en-US" dirty="0"/>
              <a:t> </a:t>
            </a:r>
            <a:r>
              <a:rPr lang="ko-KR" altLang="en-US" dirty="0" err="1"/>
              <a:t>머신러닝</a:t>
            </a:r>
            <a:r>
              <a:rPr lang="ko-KR" altLang="en-US" dirty="0"/>
              <a:t> 학습 과정과</a:t>
            </a:r>
            <a:r>
              <a:rPr lang="en-US" altLang="ko-KR" dirty="0"/>
              <a:t>, </a:t>
            </a:r>
            <a:r>
              <a:rPr lang="ko-KR" altLang="en-US" dirty="0"/>
              <a:t>모델 성능이 향상될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 방법이 다소 어렵지만 </a:t>
            </a:r>
            <a:r>
              <a:rPr lang="ko-KR" altLang="en-US" dirty="0" err="1"/>
              <a:t>알아두면</a:t>
            </a:r>
            <a:r>
              <a:rPr lang="ko-KR" altLang="en-US" dirty="0"/>
              <a:t> 상당히 편리한 기능입니다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5BCF3C-D587-4D84-AFEF-0DE115BCC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3" cy="435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956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범주값</a:t>
            </a:r>
            <a:r>
              <a:rPr lang="ko-KR" altLang="en-US" dirty="0"/>
              <a:t>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1) cut() </a:t>
            </a:r>
            <a:r>
              <a:rPr lang="ko-KR" altLang="en-US" sz="1200" b="1" dirty="0"/>
              <a:t>함수</a:t>
            </a:r>
            <a:endParaRPr lang="ko-KR" altLang="en-US" sz="1200" dirty="0"/>
          </a:p>
          <a:p>
            <a:r>
              <a:rPr lang="ko-KR" altLang="en-US" b="1" dirty="0"/>
              <a:t>크기</a:t>
            </a:r>
            <a:r>
              <a:rPr lang="ko-KR" altLang="en-US" dirty="0"/>
              <a:t>를 기준으로 구간을 나누고 싶을 때 </a:t>
            </a:r>
            <a:r>
              <a:rPr lang="en-US" altLang="ko-KR" b="1" dirty="0"/>
              <a:t>cut() </a:t>
            </a:r>
            <a:r>
              <a:rPr lang="ko-KR" altLang="en-US" b="1" dirty="0"/>
              <a:t>함수</a:t>
            </a:r>
            <a:r>
              <a:rPr lang="ko-KR" altLang="en-US" dirty="0"/>
              <a:t>를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범위 개수를 지정하면 자동으로 크기를 기준으로 나눕니다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DCA297-64F4-483B-91AB-0E5401DF3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37632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9BEA71-B2DA-4A69-8998-941A73B8D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985048"/>
            <a:ext cx="8017404" cy="174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1812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범주값</a:t>
            </a:r>
            <a:r>
              <a:rPr lang="ko-KR" altLang="en-US" dirty="0"/>
              <a:t>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r>
              <a:rPr lang="ko-KR" altLang="en-US" dirty="0"/>
              <a:t>각 구간의 경계 값을 직접 지정할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</a:t>
            </a:r>
            <a:r>
              <a:rPr lang="en-US" altLang="ko-KR" dirty="0"/>
              <a:t>tip </a:t>
            </a:r>
            <a:r>
              <a:rPr lang="ko-KR" altLang="en-US" dirty="0"/>
              <a:t>열의 기술통계 정보를 살펴봅니다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다음 구문은 아래 범위에 따른 값을 갖는 </a:t>
            </a:r>
            <a:r>
              <a:rPr lang="en-US" altLang="ko-KR" dirty="0" err="1"/>
              <a:t>tip_grp</a:t>
            </a:r>
            <a:r>
              <a:rPr lang="en-US" altLang="ko-KR" dirty="0"/>
              <a:t> </a:t>
            </a:r>
            <a:r>
              <a:rPr lang="ko-KR" altLang="en-US" dirty="0"/>
              <a:t>열을 추가합니다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2.0 </a:t>
            </a:r>
            <a:r>
              <a:rPr lang="ko-KR" altLang="en-US" dirty="0"/>
              <a:t>이하 → </a:t>
            </a:r>
            <a:r>
              <a:rPr lang="en-US" altLang="ko-KR" dirty="0"/>
              <a:t>'a'</a:t>
            </a:r>
          </a:p>
          <a:p>
            <a:pPr lvl="1"/>
            <a:r>
              <a:rPr lang="en-US" altLang="ko-KR" dirty="0"/>
              <a:t>2.0 </a:t>
            </a:r>
            <a:r>
              <a:rPr lang="ko-KR" altLang="en-US" dirty="0"/>
              <a:t>초과 </a:t>
            </a:r>
            <a:r>
              <a:rPr lang="en-US" altLang="ko-KR" dirty="0"/>
              <a:t>2.9 </a:t>
            </a:r>
            <a:r>
              <a:rPr lang="ko-KR" altLang="en-US" dirty="0"/>
              <a:t>이하 → </a:t>
            </a:r>
            <a:r>
              <a:rPr lang="en-US" altLang="ko-KR" dirty="0"/>
              <a:t>'b'</a:t>
            </a:r>
          </a:p>
          <a:p>
            <a:pPr lvl="1"/>
            <a:r>
              <a:rPr lang="en-US" altLang="ko-KR" dirty="0"/>
              <a:t>2.9 </a:t>
            </a:r>
            <a:r>
              <a:rPr lang="ko-KR" altLang="en-US" dirty="0"/>
              <a:t>초과 </a:t>
            </a:r>
            <a:r>
              <a:rPr lang="en-US" altLang="ko-KR" dirty="0"/>
              <a:t>3.5625 </a:t>
            </a:r>
            <a:r>
              <a:rPr lang="ko-KR" altLang="en-US" dirty="0"/>
              <a:t>이하 → </a:t>
            </a:r>
            <a:r>
              <a:rPr lang="en-US" altLang="ko-KR" dirty="0"/>
              <a:t>'c'</a:t>
            </a:r>
          </a:p>
          <a:p>
            <a:pPr lvl="1"/>
            <a:r>
              <a:rPr lang="en-US" altLang="ko-KR" dirty="0"/>
              <a:t>3.5625 </a:t>
            </a:r>
            <a:r>
              <a:rPr lang="ko-KR" altLang="en-US" dirty="0"/>
              <a:t>초과 </a:t>
            </a:r>
            <a:r>
              <a:rPr lang="en-US" altLang="ko-KR" dirty="0"/>
              <a:t>10.0 </a:t>
            </a:r>
            <a:r>
              <a:rPr lang="ko-KR" altLang="en-US" dirty="0"/>
              <a:t>이하 → </a:t>
            </a:r>
            <a:r>
              <a:rPr lang="en-US" altLang="ko-KR" dirty="0"/>
              <a:t>'d'</a:t>
            </a:r>
          </a:p>
          <a:p>
            <a:r>
              <a:rPr lang="ko-KR" altLang="en-US" dirty="0"/>
              <a:t>음의 무한대는 </a:t>
            </a:r>
            <a:r>
              <a:rPr lang="en-US" altLang="ko-KR" dirty="0"/>
              <a:t>-np.inf, </a:t>
            </a:r>
            <a:r>
              <a:rPr lang="ko-KR" altLang="en-US" dirty="0"/>
              <a:t>양의 무한대는 </a:t>
            </a:r>
            <a:r>
              <a:rPr lang="en-US" altLang="ko-KR" dirty="0"/>
              <a:t>np.inf</a:t>
            </a:r>
            <a:r>
              <a:rPr lang="ko-KR" altLang="en-US" dirty="0"/>
              <a:t>로 지정합니다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9C9B83-5C7B-4866-88FF-D8D89D38D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3"/>
            <a:ext cx="8017404" cy="18290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2AD0033-E1B0-4AAF-907B-69941A5CA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073400"/>
            <a:ext cx="8017404" cy="365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35344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범주값</a:t>
            </a:r>
            <a:r>
              <a:rPr lang="ko-KR" altLang="en-US" dirty="0"/>
              <a:t> 만들기 연습문제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87B14B-CF23-4D93-9395-0B6893528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7258934" cy="48756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9460B79-13CE-4D92-968C-3CEE197A7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030" y="2002599"/>
            <a:ext cx="6888162" cy="435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8257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범주값</a:t>
            </a:r>
            <a:r>
              <a:rPr lang="ko-KR" altLang="en-US" dirty="0"/>
              <a:t> 만들기 연습문제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96E22C5-1F28-45D4-B3F7-05B3BDC0C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11612514" cy="435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88805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범주값</a:t>
            </a:r>
            <a:r>
              <a:rPr lang="ko-KR" altLang="en-US" dirty="0"/>
              <a:t>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en-US" altLang="ko-KR" sz="1200" b="1" dirty="0" err="1"/>
              <a:t>qcut</a:t>
            </a:r>
            <a:r>
              <a:rPr lang="en-US" altLang="ko-KR" sz="1200" b="1" dirty="0"/>
              <a:t>() </a:t>
            </a:r>
            <a:r>
              <a:rPr lang="ko-KR" altLang="en-US" sz="1200" b="1" dirty="0"/>
              <a:t>함수</a:t>
            </a:r>
            <a:endParaRPr lang="ko-KR" altLang="en-US" sz="1200" dirty="0"/>
          </a:p>
          <a:p>
            <a:r>
              <a:rPr lang="ko-KR" altLang="en-US" b="1" dirty="0"/>
              <a:t>개수</a:t>
            </a:r>
            <a:r>
              <a:rPr lang="ko-KR" altLang="en-US" dirty="0"/>
              <a:t>를 기준으로 구간을 나누고 싶을 때 </a:t>
            </a:r>
            <a:r>
              <a:rPr lang="en-US" altLang="ko-KR" b="1" dirty="0" err="1"/>
              <a:t>qcut</a:t>
            </a:r>
            <a:r>
              <a:rPr lang="en-US" altLang="ko-KR" b="1" dirty="0"/>
              <a:t>() </a:t>
            </a:r>
            <a:r>
              <a:rPr lang="ko-KR" altLang="en-US" b="1" dirty="0"/>
              <a:t>함수</a:t>
            </a:r>
            <a:r>
              <a:rPr lang="ko-KR" altLang="en-US" dirty="0"/>
              <a:t>를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구간 개수를 지정하면 자동으로 동일한 개수를 갖는 구간이 만들어집니다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 연습문제는 </a:t>
            </a:r>
            <a:r>
              <a:rPr lang="en-US" altLang="ko-KR" dirty="0" err="1"/>
              <a:t>total_bill</a:t>
            </a:r>
            <a:r>
              <a:rPr lang="en-US" altLang="ko-KR" dirty="0"/>
              <a:t> </a:t>
            </a:r>
            <a:r>
              <a:rPr lang="ko-KR" altLang="en-US" dirty="0"/>
              <a:t>열의 </a:t>
            </a:r>
            <a:r>
              <a:rPr lang="ko-KR" altLang="en-US" dirty="0" err="1"/>
              <a:t>사분위</a:t>
            </a:r>
            <a:r>
              <a:rPr lang="ko-KR" altLang="en-US" dirty="0"/>
              <a:t> 값을 기준으로 </a:t>
            </a:r>
            <a:r>
              <a:rPr lang="en-US" altLang="ko-KR" dirty="0"/>
              <a:t>cut() </a:t>
            </a:r>
            <a:r>
              <a:rPr lang="ko-KR" altLang="en-US" dirty="0"/>
              <a:t>함수를 사용해 범위를 나누었습니다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사분위는 값 개수를 기준으로 </a:t>
            </a:r>
            <a:r>
              <a:rPr lang="en-US" altLang="ko-KR" dirty="0"/>
              <a:t>4</a:t>
            </a:r>
            <a:r>
              <a:rPr lang="ko-KR" altLang="en-US" dirty="0"/>
              <a:t>분의 </a:t>
            </a:r>
            <a:r>
              <a:rPr lang="en-US" altLang="ko-KR" dirty="0"/>
              <a:t>1</a:t>
            </a:r>
            <a:r>
              <a:rPr lang="ko-KR" altLang="en-US" dirty="0"/>
              <a:t>씩 데이터를 갖는 </a:t>
            </a:r>
            <a:r>
              <a:rPr lang="en-US" altLang="ko-KR" dirty="0"/>
              <a:t>4</a:t>
            </a:r>
            <a:r>
              <a:rPr lang="ko-KR" altLang="en-US" dirty="0"/>
              <a:t>개 구간을 만든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그러므로 </a:t>
            </a:r>
            <a:r>
              <a:rPr lang="en-US" altLang="ko-KR" dirty="0" err="1"/>
              <a:t>qcut</a:t>
            </a:r>
            <a:r>
              <a:rPr lang="en-US" altLang="ko-KR" dirty="0"/>
              <a:t>() </a:t>
            </a:r>
            <a:r>
              <a:rPr lang="ko-KR" altLang="en-US" dirty="0"/>
              <a:t>함수를 사용해 </a:t>
            </a:r>
            <a:r>
              <a:rPr lang="en-US" altLang="ko-KR" dirty="0"/>
              <a:t>4</a:t>
            </a:r>
            <a:r>
              <a:rPr lang="ko-KR" altLang="en-US" dirty="0"/>
              <a:t>개 구간으로 나누면 같은 결과를 얻게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다음과 같이 집계해서 이전의 결과와 같음을 확인할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4BB887-B0E0-451C-8861-61A59933B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24749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46CE61E-871B-47CD-A7F1-CEA172BE8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836674"/>
            <a:ext cx="8017404" cy="240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1254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E0B67A-FD01-4400-9BA6-2F5F2BB09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1"/>
            <a:ext cx="6959358" cy="25863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09188C6-9653-4E02-991B-EA76E148E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533" y="1574600"/>
            <a:ext cx="7070079" cy="451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8943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740176-1044-4240-A221-509614C6C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58475"/>
            <a:ext cx="10193044" cy="271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2584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8B44E5-4C14-46FF-BA33-AAF5143F6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07367"/>
            <a:ext cx="11670590" cy="469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334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1) (2, 3) → (3, 2)</a:t>
            </a:r>
            <a:endParaRPr lang="en-US" altLang="ko-KR" sz="1200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r>
              <a:rPr lang="en-US" altLang="ko-KR" sz="1200" b="1" dirty="0"/>
              <a:t>2) (2, 3) → (6,)</a:t>
            </a:r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B86CEB-FFD5-483F-87AA-52239DC6A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113573"/>
            <a:ext cx="8017404" cy="17735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FC73E28-D148-4269-BE1D-D024DCC8E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3429000"/>
            <a:ext cx="8017404" cy="196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678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099E33-5E81-442F-AF24-FCC89513A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5599988" cy="26117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44027F-2B2C-4582-8047-88F460EAB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307" y="1113572"/>
            <a:ext cx="5599988" cy="26117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BB99201-390C-45B3-AC76-1826F1FB29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3813263"/>
            <a:ext cx="5599988" cy="295071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AD14497-6B50-4395-AF28-5C97326F9D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307" y="3813263"/>
            <a:ext cx="5599988" cy="295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5328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8013EA-398C-4B67-ABC7-3BC66ADF7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8353569" cy="497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70760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0A69D23-E4B6-4450-AC56-9681F171F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3"/>
            <a:ext cx="6353085" cy="300969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64252E4-F246-44A5-8FA4-09C671580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816" y="1656501"/>
            <a:ext cx="6041390" cy="453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9527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638014-174B-4340-A4AF-ACF277DEF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9187"/>
            <a:ext cx="11670590" cy="496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9791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결측치</a:t>
            </a:r>
            <a:r>
              <a:rPr lang="ko-KR" altLang="en-US" dirty="0"/>
              <a:t> 처리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데이터프레임 변경 </a:t>
            </a:r>
            <a:r>
              <a:rPr lang="en-US" altLang="ko-KR" sz="1400" b="1" dirty="0"/>
              <a:t>(2)</a:t>
            </a:r>
            <a:endParaRPr lang="ko-KR" altLang="en-US" sz="1400" b="1" dirty="0"/>
          </a:p>
          <a:p>
            <a:r>
              <a:rPr lang="ko-KR" altLang="en-US" dirty="0"/>
              <a:t>정확한 데이터 분석을 위해서는 정확한 데이터가 준비되어야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정확한 데이터 준비를 위해 누락된 데이터나 중복 데이터를 제거하는 </a:t>
            </a:r>
            <a:r>
              <a:rPr lang="ko-KR" altLang="en-US" dirty="0" err="1"/>
              <a:t>전처리</a:t>
            </a:r>
            <a:r>
              <a:rPr lang="ko-KR" altLang="en-US" dirty="0"/>
              <a:t> 작업이 필요합니다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sz="1400" b="1" dirty="0" err="1"/>
              <a:t>결측치</a:t>
            </a:r>
            <a:r>
              <a:rPr lang="ko-KR" altLang="en-US" sz="1400" b="1" dirty="0"/>
              <a:t> 처리</a:t>
            </a:r>
          </a:p>
          <a:p>
            <a:r>
              <a:rPr lang="en-US" altLang="ko-KR" dirty="0" err="1"/>
              <a:t>NaN</a:t>
            </a:r>
            <a:r>
              <a:rPr lang="en-US" altLang="ko-KR" dirty="0"/>
              <a:t> </a:t>
            </a:r>
            <a:r>
              <a:rPr lang="ko-KR" altLang="en-US" dirty="0"/>
              <a:t>값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ko-KR" altLang="en-US" dirty="0" err="1"/>
              <a:t>결측치는</a:t>
            </a:r>
            <a:r>
              <a:rPr lang="ko-KR" altLang="en-US" dirty="0"/>
              <a:t> 정확한 분석을 방해합니다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NaN</a:t>
            </a:r>
            <a:r>
              <a:rPr lang="en-US" altLang="ko-KR" dirty="0"/>
              <a:t> </a:t>
            </a:r>
            <a:r>
              <a:rPr lang="ko-KR" altLang="en-US" dirty="0"/>
              <a:t>값을 만나면 오류가 발생하는 함수도 있습니다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NaN</a:t>
            </a:r>
            <a:r>
              <a:rPr lang="en-US" altLang="ko-KR" dirty="0"/>
              <a:t> </a:t>
            </a:r>
            <a:r>
              <a:rPr lang="ko-KR" altLang="en-US" dirty="0"/>
              <a:t>값은 제거하든지 다른 값</a:t>
            </a:r>
            <a:r>
              <a:rPr lang="en-US" altLang="ko-KR" dirty="0"/>
              <a:t>(</a:t>
            </a:r>
            <a:r>
              <a:rPr lang="ko-KR" altLang="en-US" dirty="0"/>
              <a:t>예를 들면 평균값</a:t>
            </a:r>
            <a:r>
              <a:rPr lang="en-US" altLang="ko-KR" dirty="0"/>
              <a:t>, </a:t>
            </a:r>
            <a:r>
              <a:rPr lang="ko-KR" altLang="en-US" dirty="0" err="1"/>
              <a:t>최빈값</a:t>
            </a:r>
            <a:r>
              <a:rPr lang="ko-KR" altLang="en-US" dirty="0"/>
              <a:t> 등</a:t>
            </a:r>
            <a:r>
              <a:rPr lang="en-US" altLang="ko-KR" dirty="0"/>
              <a:t>)</a:t>
            </a:r>
            <a:r>
              <a:rPr lang="ko-KR" altLang="en-US" dirty="0"/>
              <a:t>으로 채워야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6AA8C2-A6CE-44E1-AA4D-C44F41C99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2876549"/>
            <a:ext cx="8017404" cy="31037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7112B3-EF25-491A-9E22-6205BE5D8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8017404" cy="124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946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결측치</a:t>
            </a:r>
            <a:r>
              <a:rPr lang="ko-KR" altLang="en-US" dirty="0"/>
              <a:t> 처리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/>
              <a:t>[</a:t>
            </a:r>
            <a:r>
              <a:rPr lang="en-US" altLang="ko-KR" b="1" dirty="0" err="1"/>
              <a:t>airquality</a:t>
            </a:r>
            <a:r>
              <a:rPr lang="en-US" altLang="ko-KR" b="1" dirty="0"/>
              <a:t> </a:t>
            </a:r>
            <a:r>
              <a:rPr lang="ko-KR" altLang="en-US" b="1" dirty="0"/>
              <a:t>데이터 셋 정보</a:t>
            </a:r>
            <a:r>
              <a:rPr lang="en-US" altLang="ko-KR" b="1" dirty="0"/>
              <a:t>]</a:t>
            </a:r>
            <a:endParaRPr lang="ko-KR" altLang="en-US" dirty="0"/>
          </a:p>
          <a:p>
            <a:r>
              <a:rPr lang="en-US" altLang="ko-KR" dirty="0"/>
              <a:t>Ozone: </a:t>
            </a:r>
            <a:r>
              <a:rPr lang="ko-KR" altLang="en-US" dirty="0"/>
              <a:t>오존 농도</a:t>
            </a:r>
          </a:p>
          <a:p>
            <a:r>
              <a:rPr lang="en-US" altLang="ko-KR" dirty="0" err="1"/>
              <a:t>Solar.R</a:t>
            </a:r>
            <a:r>
              <a:rPr lang="en-US" altLang="ko-KR" dirty="0"/>
              <a:t>: </a:t>
            </a:r>
            <a:r>
              <a:rPr lang="ko-KR" altLang="en-US" dirty="0" err="1"/>
              <a:t>태양복사량</a:t>
            </a:r>
            <a:endParaRPr lang="ko-KR" altLang="en-US" dirty="0"/>
          </a:p>
          <a:p>
            <a:r>
              <a:rPr lang="en-US" altLang="ko-KR" dirty="0"/>
              <a:t>Wind: </a:t>
            </a:r>
            <a:r>
              <a:rPr lang="ko-KR" altLang="en-US" dirty="0"/>
              <a:t>풍속</a:t>
            </a:r>
          </a:p>
          <a:p>
            <a:r>
              <a:rPr lang="en-US" altLang="ko-KR" dirty="0"/>
              <a:t>Temp: </a:t>
            </a:r>
            <a:r>
              <a:rPr lang="ko-KR" altLang="en-US" dirty="0"/>
              <a:t>기온</a:t>
            </a:r>
          </a:p>
          <a:p>
            <a:r>
              <a:rPr lang="en-US" altLang="ko-KR" dirty="0"/>
              <a:t>Month: </a:t>
            </a:r>
            <a:r>
              <a:rPr lang="ko-KR" altLang="en-US" dirty="0"/>
              <a:t>월</a:t>
            </a:r>
          </a:p>
          <a:p>
            <a:r>
              <a:rPr lang="en-US" altLang="ko-KR" dirty="0"/>
              <a:t>Day: </a:t>
            </a:r>
            <a:r>
              <a:rPr lang="ko-KR" altLang="en-US" dirty="0"/>
              <a:t>일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C363BF-DE6D-4D2D-9EA7-08D03A31D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1"/>
            <a:ext cx="8017404" cy="435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3828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결측치</a:t>
            </a:r>
            <a:r>
              <a:rPr lang="ko-KR" altLang="en-US" dirty="0"/>
              <a:t> 처리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 err="1"/>
              <a:t>결측치</a:t>
            </a:r>
            <a:r>
              <a:rPr lang="ko-KR" altLang="en-US" sz="1300" b="1" dirty="0"/>
              <a:t> 찾기</a:t>
            </a:r>
          </a:p>
          <a:p>
            <a:r>
              <a:rPr lang="ko-KR" altLang="en-US" dirty="0" err="1"/>
              <a:t>결측치</a:t>
            </a:r>
            <a:r>
              <a:rPr lang="ko-KR" altLang="en-US" dirty="0"/>
              <a:t> 존재 여부를 확인하고 이를 어떻게 처리할 지 방법을 결정해야 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결측치를</a:t>
            </a:r>
            <a:r>
              <a:rPr lang="ko-KR" altLang="en-US" dirty="0"/>
              <a:t> 확인할 수 있는 방법은 많습니다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info() </a:t>
            </a:r>
            <a:r>
              <a:rPr lang="ko-KR" altLang="en-US" sz="1200" b="1" dirty="0"/>
              <a:t>메서드로 확인</a:t>
            </a:r>
            <a:endParaRPr lang="en-US" altLang="ko-KR" sz="1200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016732-147C-4628-9D7A-6EF2BAE2B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874099"/>
            <a:ext cx="8017404" cy="42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31010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결측치</a:t>
            </a:r>
            <a:r>
              <a:rPr lang="ko-KR" altLang="en-US" dirty="0"/>
              <a:t> 처리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en-US" altLang="ko-KR" sz="1200" b="1" dirty="0" err="1"/>
              <a:t>isnull</a:t>
            </a:r>
            <a:r>
              <a:rPr lang="en-US" altLang="ko-KR" sz="1200" b="1" dirty="0"/>
              <a:t>(), </a:t>
            </a:r>
            <a:r>
              <a:rPr lang="en-US" altLang="ko-KR" sz="1200" b="1" dirty="0" err="1"/>
              <a:t>notnull</a:t>
            </a:r>
            <a:r>
              <a:rPr lang="en-US" altLang="ko-KR" sz="1200" b="1" dirty="0"/>
              <a:t>() </a:t>
            </a:r>
            <a:r>
              <a:rPr lang="ko-KR" altLang="en-US" sz="1200" b="1" dirty="0"/>
              <a:t>메서드 사용</a:t>
            </a:r>
            <a:endParaRPr lang="ko-KR" altLang="en-US" sz="1200" dirty="0"/>
          </a:p>
          <a:p>
            <a:r>
              <a:rPr lang="en-US" altLang="ko-KR" b="1" dirty="0" err="1"/>
              <a:t>isnull</a:t>
            </a:r>
            <a:r>
              <a:rPr lang="en-US" altLang="ko-KR" b="1" dirty="0"/>
              <a:t>()</a:t>
            </a:r>
            <a:r>
              <a:rPr lang="ko-KR" altLang="en-US" dirty="0"/>
              <a:t> 메서드는 </a:t>
            </a:r>
            <a:r>
              <a:rPr lang="ko-KR" altLang="en-US" dirty="0" err="1"/>
              <a:t>결측치면</a:t>
            </a:r>
            <a:r>
              <a:rPr lang="ko-KR" altLang="en-US" dirty="0"/>
              <a:t> </a:t>
            </a:r>
            <a:r>
              <a:rPr lang="en-US" altLang="ko-KR" dirty="0"/>
              <a:t>True, </a:t>
            </a:r>
            <a:r>
              <a:rPr lang="ko-KR" altLang="en-US" dirty="0"/>
              <a:t>유효한 값이면 </a:t>
            </a:r>
            <a:r>
              <a:rPr lang="en-US" altLang="ko-KR" dirty="0"/>
              <a:t>False</a:t>
            </a:r>
            <a:r>
              <a:rPr lang="ko-KR" altLang="en-US" dirty="0"/>
              <a:t>를 반환합니다</a:t>
            </a:r>
            <a:r>
              <a:rPr lang="en-US" altLang="ko-KR" dirty="0"/>
              <a:t>.</a:t>
            </a:r>
          </a:p>
          <a:p>
            <a:r>
              <a:rPr lang="en-US" altLang="ko-KR" b="1" dirty="0" err="1"/>
              <a:t>notnull</a:t>
            </a:r>
            <a:r>
              <a:rPr lang="en-US" altLang="ko-KR" b="1" dirty="0"/>
              <a:t>()</a:t>
            </a:r>
            <a:r>
              <a:rPr lang="ko-KR" altLang="en-US" dirty="0"/>
              <a:t> 메서드는 </a:t>
            </a:r>
            <a:r>
              <a:rPr lang="ko-KR" altLang="en-US" dirty="0" err="1"/>
              <a:t>결측치면</a:t>
            </a:r>
            <a:r>
              <a:rPr lang="ko-KR" altLang="en-US" dirty="0"/>
              <a:t> </a:t>
            </a:r>
            <a:r>
              <a:rPr lang="en-US" altLang="ko-KR" dirty="0"/>
              <a:t>False, </a:t>
            </a:r>
            <a:r>
              <a:rPr lang="ko-KR" altLang="en-US" dirty="0"/>
              <a:t>유효한 값이면 </a:t>
            </a:r>
            <a:r>
              <a:rPr lang="en-US" altLang="ko-KR" dirty="0"/>
              <a:t>True</a:t>
            </a:r>
            <a:r>
              <a:rPr lang="ko-KR" altLang="en-US" dirty="0"/>
              <a:t>를 반환합니다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isnull</a:t>
            </a:r>
            <a:r>
              <a:rPr lang="en-US" altLang="ko-KR" dirty="0"/>
              <a:t>() </a:t>
            </a:r>
            <a:r>
              <a:rPr lang="ko-KR" altLang="en-US" dirty="0"/>
              <a:t>대신 </a:t>
            </a:r>
            <a:r>
              <a:rPr lang="en-US" altLang="ko-KR" b="1" dirty="0" err="1"/>
              <a:t>isna</a:t>
            </a:r>
            <a:r>
              <a:rPr lang="en-US" altLang="ko-KR" b="1" dirty="0"/>
              <a:t>()</a:t>
            </a:r>
            <a:r>
              <a:rPr lang="en-US" altLang="ko-KR" dirty="0"/>
              <a:t>, </a:t>
            </a:r>
            <a:r>
              <a:rPr lang="en-US" altLang="ko-KR" dirty="0" err="1"/>
              <a:t>notnull</a:t>
            </a:r>
            <a:r>
              <a:rPr lang="en-US" altLang="ko-KR" dirty="0"/>
              <a:t>() </a:t>
            </a:r>
            <a:r>
              <a:rPr lang="ko-KR" altLang="en-US" dirty="0"/>
              <a:t>대신 </a:t>
            </a:r>
            <a:r>
              <a:rPr lang="en-US" altLang="ko-KR" b="1" dirty="0" err="1"/>
              <a:t>notna</a:t>
            </a:r>
            <a:r>
              <a:rPr lang="en-US" altLang="ko-KR" b="1" dirty="0"/>
              <a:t>()</a:t>
            </a:r>
            <a:r>
              <a:rPr lang="ko-KR" altLang="en-US" dirty="0"/>
              <a:t> 메서드를 사용해도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A73B5B-BA2F-45FB-9F45-EBA1A8B5F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4722109" cy="45929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6DCE1E-D50B-40C8-9D98-B0BFEDE88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009" y="1745405"/>
            <a:ext cx="4721553" cy="430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860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결측치</a:t>
            </a:r>
            <a:r>
              <a:rPr lang="ko-KR" altLang="en-US" dirty="0"/>
              <a:t> 처리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r>
              <a:rPr lang="en-US" altLang="ko-KR" b="1" dirty="0"/>
              <a:t>sum()</a:t>
            </a:r>
            <a:r>
              <a:rPr lang="ko-KR" altLang="en-US" dirty="0"/>
              <a:t> 메서드를 사용해 </a:t>
            </a:r>
            <a:r>
              <a:rPr lang="en-US" altLang="ko-KR" dirty="0"/>
              <a:t>True </a:t>
            </a:r>
            <a:r>
              <a:rPr lang="ko-KR" altLang="en-US" dirty="0"/>
              <a:t>값의 개수</a:t>
            </a:r>
            <a:r>
              <a:rPr lang="en-US" altLang="ko-KR" dirty="0"/>
              <a:t>, </a:t>
            </a:r>
            <a:r>
              <a:rPr lang="ko-KR" altLang="en-US" dirty="0"/>
              <a:t>즉 </a:t>
            </a:r>
            <a:r>
              <a:rPr lang="ko-KR" altLang="en-US" b="1" dirty="0"/>
              <a:t>열의 </a:t>
            </a:r>
            <a:r>
              <a:rPr lang="ko-KR" altLang="en-US" b="1" dirty="0" err="1"/>
              <a:t>결측치</a:t>
            </a:r>
            <a:r>
              <a:rPr lang="ko-KR" altLang="en-US" b="1" dirty="0"/>
              <a:t> 개수</a:t>
            </a:r>
            <a:r>
              <a:rPr lang="ko-KR" altLang="en-US" dirty="0"/>
              <a:t>를 확인할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DB8DCE-027E-42E9-B9C8-725735DD1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08482"/>
            <a:ext cx="6583514" cy="492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62696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결측치</a:t>
            </a:r>
            <a:r>
              <a:rPr lang="ko-KR" altLang="en-US" dirty="0"/>
              <a:t> 처리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 err="1"/>
              <a:t>결측치</a:t>
            </a:r>
            <a:r>
              <a:rPr lang="ko-KR" altLang="en-US" sz="1300" b="1" dirty="0"/>
              <a:t> 제거</a:t>
            </a:r>
          </a:p>
          <a:p>
            <a:r>
              <a:rPr lang="en-US" altLang="ko-KR" b="1" dirty="0" err="1"/>
              <a:t>dropna</a:t>
            </a:r>
            <a:r>
              <a:rPr lang="en-US" altLang="ko-KR" b="1" dirty="0"/>
              <a:t>()</a:t>
            </a:r>
            <a:r>
              <a:rPr lang="ko-KR" altLang="en-US" dirty="0"/>
              <a:t> 메서드로 </a:t>
            </a:r>
            <a:r>
              <a:rPr lang="ko-KR" altLang="en-US" dirty="0" err="1"/>
              <a:t>결측치가</a:t>
            </a:r>
            <a:r>
              <a:rPr lang="ko-KR" altLang="en-US" dirty="0"/>
              <a:t> 있는 열이나 행을 제거할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inplace</a:t>
            </a:r>
            <a:r>
              <a:rPr lang="en-US" altLang="ko-KR" dirty="0"/>
              <a:t>=True </a:t>
            </a:r>
            <a:r>
              <a:rPr lang="ko-KR" altLang="en-US" dirty="0"/>
              <a:t>옵션을 지정해야 해당 데이터프레임에 실제로 반영됩니다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axis </a:t>
            </a:r>
            <a:r>
              <a:rPr lang="ko-KR" altLang="en-US" dirty="0"/>
              <a:t>옵션으로 행을 제거할 지 열을 제거할 지 지정합니다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axis=0: </a:t>
            </a:r>
            <a:r>
              <a:rPr lang="ko-KR" altLang="en-US" dirty="0"/>
              <a:t>행 제거</a:t>
            </a:r>
            <a:r>
              <a:rPr lang="en-US" altLang="ko-KR" dirty="0"/>
              <a:t>(</a:t>
            </a:r>
            <a:r>
              <a:rPr lang="ko-KR" altLang="en-US" dirty="0"/>
              <a:t>기본값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axis=1: </a:t>
            </a:r>
            <a:r>
              <a:rPr lang="ko-KR" altLang="en-US" dirty="0"/>
              <a:t>열 제거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D2BA59-40B6-4ABB-915D-F51C93143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1"/>
            <a:ext cx="6066308" cy="316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328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3) -1</a:t>
            </a:r>
            <a:r>
              <a:rPr lang="ko-KR" altLang="en-US" sz="1200" b="1" dirty="0"/>
              <a:t>의 편리성</a:t>
            </a:r>
            <a:endParaRPr lang="ko-KR" altLang="en-US" sz="1200" dirty="0"/>
          </a:p>
          <a:p>
            <a:r>
              <a:rPr lang="en-US" altLang="ko-KR" b="1" dirty="0"/>
              <a:t>(</a:t>
            </a:r>
            <a:r>
              <a:rPr lang="en-US" altLang="ko-KR" b="1" i="1" dirty="0"/>
              <a:t>m</a:t>
            </a:r>
            <a:r>
              <a:rPr lang="en-US" altLang="ko-KR" b="1" dirty="0"/>
              <a:t>, -1)</a:t>
            </a:r>
            <a:r>
              <a:rPr lang="ko-KR" altLang="en-US" dirty="0"/>
              <a:t> 또는 </a:t>
            </a:r>
            <a:r>
              <a:rPr lang="en-US" altLang="ko-KR" b="1" dirty="0"/>
              <a:t>(-1, </a:t>
            </a:r>
            <a:r>
              <a:rPr lang="en-US" altLang="ko-KR" b="1" i="1" dirty="0"/>
              <a:t>n</a:t>
            </a:r>
            <a:r>
              <a:rPr lang="en-US" altLang="ko-KR" b="1" dirty="0"/>
              <a:t>)</a:t>
            </a:r>
            <a:r>
              <a:rPr lang="ko-KR" altLang="en-US" dirty="0"/>
              <a:t> 처럼 사용해 행 또는 열 크기 한 쪽만 지정할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B77183-259A-4E9C-BDE6-EFA6F8EB7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8017404" cy="12956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AE254F-22B8-4A25-9339-F0ACA61AB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2792645"/>
            <a:ext cx="8017404" cy="393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8563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결측치</a:t>
            </a:r>
            <a:r>
              <a:rPr lang="ko-KR" altLang="en-US" dirty="0"/>
              <a:t> 처리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어떤 열이든 </a:t>
            </a:r>
            <a:r>
              <a:rPr lang="ko-KR" altLang="en-US" sz="1200" b="1" dirty="0" err="1"/>
              <a:t>결측치가</a:t>
            </a:r>
            <a:r>
              <a:rPr lang="ko-KR" altLang="en-US" sz="1200" b="1" dirty="0"/>
              <a:t> 있는 행 제거</a:t>
            </a:r>
            <a:endParaRPr lang="ko-KR" altLang="en-US" sz="1200" dirty="0"/>
          </a:p>
          <a:p>
            <a:r>
              <a:rPr lang="en-US" altLang="ko-KR" dirty="0" err="1"/>
              <a:t>dropna</a:t>
            </a:r>
            <a:r>
              <a:rPr lang="en-US" altLang="ko-KR" dirty="0"/>
              <a:t>() </a:t>
            </a:r>
            <a:r>
              <a:rPr lang="ko-KR" altLang="en-US" dirty="0"/>
              <a:t>메서드는 기본적으로 어느 열이든 </a:t>
            </a:r>
            <a:r>
              <a:rPr lang="ko-KR" altLang="en-US" dirty="0" err="1"/>
              <a:t>결측치가</a:t>
            </a:r>
            <a:r>
              <a:rPr lang="ko-KR" altLang="en-US" dirty="0"/>
              <a:t> 있는 행을 제거합니다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D40504-54F1-4280-A533-85E48BDFC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38580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F0F7B7-06F1-4428-A945-60E8FF15D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5107838"/>
            <a:ext cx="5534909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380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결측치</a:t>
            </a:r>
            <a:r>
              <a:rPr lang="ko-KR" altLang="en-US" dirty="0"/>
              <a:t> 처리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특정 열에 </a:t>
            </a:r>
            <a:r>
              <a:rPr lang="ko-KR" altLang="en-US" sz="1200" b="1" dirty="0" err="1"/>
              <a:t>결측치가</a:t>
            </a:r>
            <a:r>
              <a:rPr lang="ko-KR" altLang="en-US" sz="1200" b="1" dirty="0"/>
              <a:t> 있는 행 제거</a:t>
            </a:r>
            <a:endParaRPr lang="ko-KR" altLang="en-US" sz="1200" dirty="0"/>
          </a:p>
          <a:p>
            <a:r>
              <a:rPr lang="en-US" altLang="ko-KR" dirty="0"/>
              <a:t>subset </a:t>
            </a:r>
            <a:r>
              <a:rPr lang="ko-KR" altLang="en-US" dirty="0"/>
              <a:t>옵션에 열을 지정해 해당 열에 </a:t>
            </a:r>
            <a:r>
              <a:rPr lang="ko-KR" altLang="en-US" dirty="0" err="1"/>
              <a:t>결측치가</a:t>
            </a:r>
            <a:r>
              <a:rPr lang="ko-KR" altLang="en-US" dirty="0"/>
              <a:t> 있는 행을 제거합니다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785AD2-1BDC-4FF3-9164-4883FF22B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1113573"/>
            <a:ext cx="5247043" cy="25276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13E8D0B-8FD6-40F5-8FE7-5D92553E2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89" y="3730955"/>
            <a:ext cx="8017404" cy="271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8237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결측치</a:t>
            </a:r>
            <a:r>
              <a:rPr lang="ko-KR" altLang="en-US" dirty="0"/>
              <a:t> 처리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 err="1"/>
              <a:t>결측치가</a:t>
            </a:r>
            <a:r>
              <a:rPr lang="ko-KR" altLang="en-US" sz="1200" b="1" dirty="0"/>
              <a:t> 있는 모든 열 제거</a:t>
            </a:r>
            <a:endParaRPr lang="ko-KR" altLang="en-US" sz="1200" dirty="0"/>
          </a:p>
          <a:p>
            <a:r>
              <a:rPr lang="en-US" altLang="ko-KR" dirty="0"/>
              <a:t>axis=1 </a:t>
            </a:r>
            <a:r>
              <a:rPr lang="ko-KR" altLang="en-US" dirty="0"/>
              <a:t>옵션을 지정해 열을 제거할 수 있습니다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12B1D6-3DDD-41C6-8741-821711D58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1113572"/>
            <a:ext cx="7202843" cy="507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0471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결측치</a:t>
            </a:r>
            <a:r>
              <a:rPr lang="ko-KR" altLang="en-US" dirty="0"/>
              <a:t> 처리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 err="1"/>
              <a:t>결측치</a:t>
            </a:r>
            <a:r>
              <a:rPr lang="ko-KR" altLang="en-US" sz="1300" b="1" dirty="0"/>
              <a:t> 채우기</a:t>
            </a:r>
          </a:p>
          <a:p>
            <a:r>
              <a:rPr lang="en-US" altLang="ko-KR" b="1" dirty="0" err="1"/>
              <a:t>fillna</a:t>
            </a:r>
            <a:r>
              <a:rPr lang="en-US" altLang="ko-KR" b="1" dirty="0"/>
              <a:t>()</a:t>
            </a:r>
            <a:r>
              <a:rPr lang="ko-KR" altLang="en-US" dirty="0"/>
              <a:t> 메서드를 사용해 </a:t>
            </a:r>
            <a:r>
              <a:rPr lang="ko-KR" altLang="en-US" dirty="0" err="1"/>
              <a:t>결측치를</a:t>
            </a:r>
            <a:r>
              <a:rPr lang="ko-KR" altLang="en-US" dirty="0"/>
              <a:t> 다른 값으로 채울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평균값으로 채우기</a:t>
            </a:r>
            <a:endParaRPr lang="ko-KR" altLang="en-US" sz="1200" dirty="0"/>
          </a:p>
          <a:p>
            <a:r>
              <a:rPr lang="ko-KR" altLang="en-US" dirty="0" err="1"/>
              <a:t>결측치가</a:t>
            </a:r>
            <a:r>
              <a:rPr lang="ko-KR" altLang="en-US" dirty="0"/>
              <a:t> 있는 열의 평균값을 구한 후 </a:t>
            </a:r>
            <a:r>
              <a:rPr lang="ko-KR" altLang="en-US" dirty="0" err="1"/>
              <a:t>결측치를</a:t>
            </a:r>
            <a:r>
              <a:rPr lang="ko-KR" altLang="en-US" dirty="0"/>
              <a:t> 그 값으로 채웁니다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특정 값으로 채우기</a:t>
            </a:r>
            <a:endParaRPr lang="ko-KR" altLang="en-US" sz="1200" dirty="0"/>
          </a:p>
          <a:p>
            <a:r>
              <a:rPr lang="ko-KR" altLang="en-US" dirty="0"/>
              <a:t>모든 </a:t>
            </a:r>
            <a:r>
              <a:rPr lang="ko-KR" altLang="en-US" dirty="0" err="1"/>
              <a:t>결측치</a:t>
            </a:r>
            <a:r>
              <a:rPr lang="en-US" altLang="ko-KR" dirty="0"/>
              <a:t>, </a:t>
            </a:r>
            <a:r>
              <a:rPr lang="ko-KR" altLang="en-US" dirty="0"/>
              <a:t>또는 일부 </a:t>
            </a:r>
            <a:r>
              <a:rPr lang="ko-KR" altLang="en-US" dirty="0" err="1"/>
              <a:t>결측치를</a:t>
            </a:r>
            <a:r>
              <a:rPr lang="ko-KR" altLang="en-US" dirty="0"/>
              <a:t> 특정 값으로 채웁니다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7F0EEF-2823-4D98-9CF7-BC4607E41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1113573"/>
            <a:ext cx="7915295" cy="28996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48E4AD2-1A1D-4ECE-A768-05C24D745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4164027"/>
            <a:ext cx="7915294" cy="219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35429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결측치</a:t>
            </a:r>
            <a:r>
              <a:rPr lang="ko-KR" altLang="en-US" dirty="0"/>
              <a:t> 처리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직전 행의 값 또는 바로 다음 행의 값으로 채우기</a:t>
            </a:r>
            <a:endParaRPr lang="ko-KR" altLang="en-US" sz="1200" dirty="0"/>
          </a:p>
          <a:p>
            <a:r>
              <a:rPr lang="ko-KR" altLang="en-US" dirty="0" err="1"/>
              <a:t>결측치를</a:t>
            </a:r>
            <a:r>
              <a:rPr lang="ko-KR" altLang="en-US" dirty="0"/>
              <a:t> 바로 앞의 값이나 바로 다음에 나오는 값으로 채웁니다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날짜 또는 시간의 흐름에 따른 값을 갖는 시계열 데이터 처리시 유용합니다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method='</a:t>
            </a:r>
            <a:r>
              <a:rPr lang="en-US" altLang="ko-KR" b="1" dirty="0" err="1"/>
              <a:t>ffill</a:t>
            </a:r>
            <a:r>
              <a:rPr lang="en-US" altLang="ko-KR" b="1" dirty="0"/>
              <a:t>'</a:t>
            </a:r>
            <a:r>
              <a:rPr lang="en-US" altLang="ko-KR" dirty="0"/>
              <a:t>: </a:t>
            </a:r>
            <a:r>
              <a:rPr lang="ko-KR" altLang="en-US" dirty="0"/>
              <a:t>바로 앞의 값으로 변경</a:t>
            </a:r>
            <a:r>
              <a:rPr lang="en-US" altLang="ko-KR" dirty="0"/>
              <a:t>(Forward Fill)</a:t>
            </a:r>
          </a:p>
          <a:p>
            <a:r>
              <a:rPr lang="en-US" altLang="ko-KR" b="1" dirty="0"/>
              <a:t>method='</a:t>
            </a:r>
            <a:r>
              <a:rPr lang="en-US" altLang="ko-KR" b="1" dirty="0" err="1"/>
              <a:t>bfill</a:t>
            </a:r>
            <a:r>
              <a:rPr lang="en-US" altLang="ko-KR" b="1" dirty="0"/>
              <a:t>'</a:t>
            </a:r>
            <a:r>
              <a:rPr lang="en-US" altLang="ko-KR" dirty="0"/>
              <a:t>: </a:t>
            </a:r>
            <a:r>
              <a:rPr lang="ko-KR" altLang="en-US" dirty="0"/>
              <a:t>바로 다음 값으로 변경</a:t>
            </a:r>
            <a:r>
              <a:rPr lang="en-US" altLang="ko-KR" dirty="0"/>
              <a:t>(Backward Fill)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DF581C7-5AF3-4F80-9725-3CC70E0E4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335" y="1114630"/>
            <a:ext cx="7459960" cy="462577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4073BAF-0964-4747-8C36-402918388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3429000"/>
            <a:ext cx="4167020" cy="292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6305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결측치</a:t>
            </a:r>
            <a:r>
              <a:rPr lang="ko-KR" altLang="en-US" dirty="0"/>
              <a:t> 처리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 err="1"/>
              <a:t>선형보간법으로</a:t>
            </a:r>
            <a:r>
              <a:rPr lang="ko-KR" altLang="en-US" sz="1200" b="1" dirty="0"/>
              <a:t> 채우기</a:t>
            </a:r>
            <a:endParaRPr lang="ko-KR" altLang="en-US" sz="1200" dirty="0"/>
          </a:p>
          <a:p>
            <a:r>
              <a:rPr lang="en-US" altLang="ko-KR" b="1" dirty="0"/>
              <a:t>interpolate()</a:t>
            </a:r>
            <a:r>
              <a:rPr lang="ko-KR" altLang="en-US" dirty="0"/>
              <a:t> 메서드를 사용해 </a:t>
            </a:r>
            <a:r>
              <a:rPr lang="ko-KR" altLang="en-US" dirty="0" err="1"/>
              <a:t>선형보간법으로</a:t>
            </a:r>
            <a:r>
              <a:rPr lang="ko-KR" altLang="en-US" dirty="0"/>
              <a:t> 채울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DE2450-B1AE-448F-AABF-FF6B6EA74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2382512"/>
            <a:ext cx="3295295" cy="27093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E57A43-41AE-4F75-9BAE-EB85E3F5C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1"/>
            <a:ext cx="8017404" cy="435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7207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가변수</a:t>
            </a:r>
            <a:r>
              <a:rPr lang="ko-KR" altLang="en-US" dirty="0"/>
              <a:t>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가변수</a:t>
            </a:r>
            <a:r>
              <a:rPr lang="en-US" altLang="ko-KR" sz="1400" b="1" dirty="0"/>
              <a:t>(Dummy Variable) </a:t>
            </a:r>
            <a:r>
              <a:rPr lang="ko-KR" altLang="en-US" sz="1400" b="1" dirty="0"/>
              <a:t>만들기</a:t>
            </a:r>
          </a:p>
          <a:p>
            <a:r>
              <a:rPr lang="ko-KR" altLang="en-US" dirty="0"/>
              <a:t>가변수는 일정하게 정해진 범위의 값을 갖는 데이터</a:t>
            </a:r>
            <a:r>
              <a:rPr lang="en-US" altLang="ko-KR" dirty="0"/>
              <a:t>(</a:t>
            </a:r>
            <a:r>
              <a:rPr lang="ko-KR" altLang="en-US" dirty="0"/>
              <a:t>범주형 데이터</a:t>
            </a:r>
            <a:r>
              <a:rPr lang="en-US" altLang="ko-KR" dirty="0"/>
              <a:t>)</a:t>
            </a:r>
            <a:r>
              <a:rPr lang="ko-KR" altLang="en-US" dirty="0"/>
              <a:t>를 독립된 열로 변환한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특히 범주형 문자열 데이터는 </a:t>
            </a:r>
            <a:r>
              <a:rPr lang="ko-KR" altLang="en-US" dirty="0" err="1"/>
              <a:t>머신러닝</a:t>
            </a:r>
            <a:r>
              <a:rPr lang="ko-KR" altLang="en-US" dirty="0"/>
              <a:t> 알고리즘에 사용하려면 숫자로 변환해야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가변수를 만드는 과정을 </a:t>
            </a:r>
            <a:r>
              <a:rPr lang="en-US" altLang="ko-KR" b="1" dirty="0"/>
              <a:t>One-Hot-Encoding</a:t>
            </a:r>
            <a:r>
              <a:rPr lang="ko-KR" altLang="en-US" dirty="0"/>
              <a:t> 이라고 부르기도 합니다</a:t>
            </a:r>
            <a:r>
              <a:rPr lang="en-US" altLang="ko-KR" dirty="0"/>
              <a:t>.</a:t>
            </a:r>
          </a:p>
          <a:p>
            <a:r>
              <a:rPr lang="en-US" altLang="ko-KR" b="1" dirty="0" err="1"/>
              <a:t>get_dummies</a:t>
            </a:r>
            <a:r>
              <a:rPr lang="en-US" altLang="ko-KR" b="1" dirty="0"/>
              <a:t>()</a:t>
            </a:r>
            <a:r>
              <a:rPr lang="ko-KR" altLang="en-US" dirty="0"/>
              <a:t> 함수를 사용해서 가변수를 쉽게 만들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C22B49-52D9-4535-B8C5-9A33DD028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22156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9B1D3B6-9072-4F02-9EC0-99E719843F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406641"/>
            <a:ext cx="8017404" cy="290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0830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가변수</a:t>
            </a:r>
            <a:r>
              <a:rPr lang="ko-KR" altLang="en-US" dirty="0"/>
              <a:t>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범주형 변수 확인</a:t>
            </a:r>
          </a:p>
          <a:p>
            <a:r>
              <a:rPr lang="ko-KR" altLang="en-US" dirty="0"/>
              <a:t>범주형 여부를 우선 확인해야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문자열 값을 갖는 열이 범수형 값을 갖는 경우가 많습니다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C24DC8-1C8A-49B0-B918-1BCAAE98E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1"/>
            <a:ext cx="8017404" cy="482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0444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가변수</a:t>
            </a:r>
            <a:r>
              <a:rPr lang="ko-KR" altLang="en-US" dirty="0"/>
              <a:t>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변수 개별 처리</a:t>
            </a:r>
          </a:p>
          <a:p>
            <a:r>
              <a:rPr lang="en-US" altLang="ko-KR" dirty="0"/>
              <a:t>columns </a:t>
            </a:r>
            <a:r>
              <a:rPr lang="ko-KR" altLang="en-US" dirty="0"/>
              <a:t>옵션에 열을 하나 지정해 처리할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자동으로 원본 열이 제거되고</a:t>
            </a:r>
            <a:r>
              <a:rPr lang="en-US" altLang="ko-KR" dirty="0"/>
              <a:t>, </a:t>
            </a:r>
            <a:r>
              <a:rPr lang="ko-KR" altLang="en-US" dirty="0"/>
              <a:t>열 이름이 </a:t>
            </a:r>
            <a:r>
              <a:rPr lang="en-US" altLang="ko-KR" dirty="0"/>
              <a:t>prefix</a:t>
            </a:r>
            <a:r>
              <a:rPr lang="ko-KR" altLang="en-US" dirty="0"/>
              <a:t>로 사용됩니다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다중공선성</a:t>
            </a:r>
            <a:r>
              <a:rPr lang="ko-KR" altLang="en-US" dirty="0"/>
              <a:t> 문제를 없애기 위해 </a:t>
            </a:r>
            <a:r>
              <a:rPr lang="en-US" altLang="ko-KR" b="1" dirty="0" err="1"/>
              <a:t>drop_first</a:t>
            </a:r>
            <a:r>
              <a:rPr lang="en-US" altLang="ko-KR" b="1" dirty="0"/>
              <a:t>=True</a:t>
            </a:r>
            <a:r>
              <a:rPr lang="ko-KR" altLang="en-US" dirty="0"/>
              <a:t> 옵션을 지정합니다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65E7C44-F49D-4100-B8E2-992F302ED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26879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BED32E1-0DF5-4199-815E-6E736619B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838136"/>
            <a:ext cx="8017404" cy="268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58760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가변수</a:t>
            </a:r>
            <a:r>
              <a:rPr lang="ko-KR" altLang="en-US" dirty="0"/>
              <a:t>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일괄 처리</a:t>
            </a:r>
          </a:p>
          <a:p>
            <a:r>
              <a:rPr lang="en-US" altLang="ko-KR" dirty="0"/>
              <a:t>columns </a:t>
            </a:r>
            <a:r>
              <a:rPr lang="ko-KR" altLang="en-US" dirty="0"/>
              <a:t>옵션에 대상 열을 </a:t>
            </a:r>
            <a:r>
              <a:rPr lang="ko-KR" altLang="en-US" b="1" dirty="0"/>
              <a:t>리스트</a:t>
            </a:r>
            <a:r>
              <a:rPr lang="ko-KR" altLang="en-US" dirty="0"/>
              <a:t>로 지정해 한 번에 처리합니다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자동으로 열 이름이 </a:t>
            </a:r>
            <a:r>
              <a:rPr lang="en-US" altLang="ko-KR" dirty="0"/>
              <a:t>prefix</a:t>
            </a:r>
            <a:r>
              <a:rPr lang="ko-KR" altLang="en-US" dirty="0"/>
              <a:t>로 지정되며 원본 열이 제거됩니다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columns </a:t>
            </a:r>
            <a:r>
              <a:rPr lang="ko-KR" altLang="en-US" dirty="0"/>
              <a:t>옵션을 지정하지 않으면 문자열 값을 갖는 열 모두를 대상으로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44F908-0027-461D-801B-ABADB50D3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26749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E3DE772-61A0-4753-A12C-AF44D1388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894667"/>
            <a:ext cx="3916892" cy="278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0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만들기</a:t>
            </a:r>
            <a:r>
              <a:rPr lang="en-US" altLang="ko-KR" dirty="0"/>
              <a:t> </a:t>
            </a:r>
            <a:r>
              <a:rPr lang="ko-KR" altLang="en-US" dirty="0"/>
              <a:t>연습문제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670624-26A2-41C5-9F53-609B9DCD6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3"/>
            <a:ext cx="11670590" cy="524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6374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가변수</a:t>
            </a:r>
            <a:r>
              <a:rPr lang="ko-KR" altLang="en-US" dirty="0"/>
              <a:t>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일괄 처리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B4F614C-9C56-4E62-9493-208AC8241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337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3697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3AEF31-CC32-41F2-81DB-F1C51EB3D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07" y="2542433"/>
            <a:ext cx="8906933" cy="38278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C2D248B-F648-43B1-A46F-30BEFEC14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906" y="1113572"/>
            <a:ext cx="5352695" cy="193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20115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EF6A34C-FBA0-46B1-8A55-E350746D6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05" y="1113572"/>
            <a:ext cx="9468342" cy="475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5443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063AB1-50BB-421D-AB9C-AA7E1DF40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4472162" cy="12345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C579856-4423-4F70-A56A-9CC31CED5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089" y="1388291"/>
            <a:ext cx="6924044" cy="489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090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0313D5-5B04-4311-A14A-E3A1B7001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3"/>
            <a:ext cx="5767562" cy="14780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935259B-35F4-493F-8543-323232352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436" y="2115794"/>
            <a:ext cx="6413500" cy="430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0472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7094B5-7CFC-4A25-BADB-690C6693B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845820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0877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B41240-BA95-4510-AADF-EB3B78291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3"/>
            <a:ext cx="11670590" cy="427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0249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변리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12156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169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인덱싱과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인덱싱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차원 배열은 리스트와 방법이 같으므로 설명을 생략합니다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배열</a:t>
            </a:r>
            <a:r>
              <a:rPr lang="en-US" altLang="ko-KR" b="1" dirty="0"/>
              <a:t>[</a:t>
            </a:r>
            <a:r>
              <a:rPr lang="ko-KR" altLang="en-US" b="1" dirty="0"/>
              <a:t>행</a:t>
            </a:r>
            <a:r>
              <a:rPr lang="en-US" altLang="ko-KR" b="1" dirty="0"/>
              <a:t>, </a:t>
            </a:r>
            <a:r>
              <a:rPr lang="ko-KR" altLang="en-US" b="1" dirty="0"/>
              <a:t>열</a:t>
            </a:r>
            <a:r>
              <a:rPr lang="en-US" altLang="ko-KR" b="1" dirty="0"/>
              <a:t>]</a:t>
            </a:r>
            <a:r>
              <a:rPr lang="ko-KR" altLang="en-US" dirty="0"/>
              <a:t> 형태로 특정 위치의 요소를 조회합니다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배열</a:t>
            </a:r>
            <a:r>
              <a:rPr lang="en-US" altLang="ko-KR" b="1" dirty="0"/>
              <a:t>[[</a:t>
            </a:r>
            <a:r>
              <a:rPr lang="ko-KR" altLang="en-US" b="1" dirty="0"/>
              <a:t>행</a:t>
            </a:r>
            <a:r>
              <a:rPr lang="en-US" altLang="ko-KR" b="1" dirty="0"/>
              <a:t>1,</a:t>
            </a:r>
            <a:r>
              <a:rPr lang="ko-KR" altLang="en-US" b="1" dirty="0"/>
              <a:t>행</a:t>
            </a:r>
            <a:r>
              <a:rPr lang="en-US" altLang="ko-KR" b="1" dirty="0"/>
              <a:t>2,..], :]</a:t>
            </a:r>
            <a:r>
              <a:rPr lang="ko-KR" altLang="en-US" dirty="0"/>
              <a:t> 또는 </a:t>
            </a:r>
            <a:r>
              <a:rPr lang="ko-KR" altLang="en-US" b="1" dirty="0"/>
              <a:t>배열</a:t>
            </a:r>
            <a:r>
              <a:rPr lang="en-US" altLang="ko-KR" b="1" dirty="0"/>
              <a:t>[[</a:t>
            </a:r>
            <a:r>
              <a:rPr lang="ko-KR" altLang="en-US" b="1" dirty="0"/>
              <a:t>행</a:t>
            </a:r>
            <a:r>
              <a:rPr lang="en-US" altLang="ko-KR" b="1" dirty="0"/>
              <a:t>1,</a:t>
            </a:r>
            <a:r>
              <a:rPr lang="ko-KR" altLang="en-US" b="1" dirty="0"/>
              <a:t>행</a:t>
            </a:r>
            <a:r>
              <a:rPr lang="en-US" altLang="ko-KR" b="1" dirty="0"/>
              <a:t>2,..]]</a:t>
            </a:r>
            <a:r>
              <a:rPr lang="ko-KR" altLang="en-US" dirty="0"/>
              <a:t> 형태로 특정 행을 조회합니다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배열</a:t>
            </a:r>
            <a:r>
              <a:rPr lang="en-US" altLang="ko-KR" b="1" dirty="0"/>
              <a:t>[:, [</a:t>
            </a:r>
            <a:r>
              <a:rPr lang="ko-KR" altLang="en-US" b="1" dirty="0"/>
              <a:t>열</a:t>
            </a:r>
            <a:r>
              <a:rPr lang="en-US" altLang="ko-KR" b="1" dirty="0"/>
              <a:t>1,</a:t>
            </a:r>
            <a:r>
              <a:rPr lang="ko-KR" altLang="en-US" b="1" dirty="0"/>
              <a:t>열</a:t>
            </a:r>
            <a:r>
              <a:rPr lang="en-US" altLang="ko-KR" b="1" dirty="0"/>
              <a:t>2,...]]</a:t>
            </a:r>
            <a:r>
              <a:rPr lang="ko-KR" altLang="en-US" dirty="0"/>
              <a:t> 형태로 특정 열을 조회합니다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배열</a:t>
            </a:r>
            <a:r>
              <a:rPr lang="en-US" altLang="ko-KR" b="1" dirty="0"/>
              <a:t>[[</a:t>
            </a:r>
            <a:r>
              <a:rPr lang="ko-KR" altLang="en-US" b="1" dirty="0"/>
              <a:t>행</a:t>
            </a:r>
            <a:r>
              <a:rPr lang="en-US" altLang="ko-KR" b="1" dirty="0"/>
              <a:t>1,</a:t>
            </a:r>
            <a:r>
              <a:rPr lang="ko-KR" altLang="en-US" b="1" dirty="0"/>
              <a:t>행</a:t>
            </a:r>
            <a:r>
              <a:rPr lang="en-US" altLang="ko-KR" b="1" dirty="0"/>
              <a:t>2,...], [</a:t>
            </a:r>
            <a:r>
              <a:rPr lang="ko-KR" altLang="en-US" b="1" dirty="0"/>
              <a:t>열</a:t>
            </a:r>
            <a:r>
              <a:rPr lang="en-US" altLang="ko-KR" b="1" dirty="0"/>
              <a:t>1,</a:t>
            </a:r>
            <a:r>
              <a:rPr lang="ko-KR" altLang="en-US" b="1" dirty="0"/>
              <a:t>열</a:t>
            </a:r>
            <a:r>
              <a:rPr lang="en-US" altLang="ko-KR" b="1" dirty="0"/>
              <a:t>2,...]]</a:t>
            </a:r>
            <a:r>
              <a:rPr lang="ko-KR" altLang="en-US" dirty="0"/>
              <a:t> 형태로 특정 행의 특정 열을 조회합니다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요소 조회</a:t>
            </a:r>
            <a:endParaRPr lang="en-US" altLang="ko-KR" sz="1200" b="1" dirty="0"/>
          </a:p>
          <a:p>
            <a:pPr>
              <a:buAutoNum type="arabicParenR"/>
            </a:pPr>
            <a:endParaRPr lang="en-US" altLang="ko-KR" sz="1200" b="1" dirty="0"/>
          </a:p>
          <a:p>
            <a:pPr>
              <a:buAutoNum type="arabicParenR"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행 조회</a:t>
            </a:r>
            <a:endParaRPr lang="en-US" altLang="ko-KR" sz="1200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7412DF-608C-4727-A795-77BB62574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8017404" cy="14913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05D7B64-DCF2-4958-8639-0F33160B2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023743"/>
            <a:ext cx="8017404" cy="14913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51A1DBA-FB15-4327-ACEF-0F1BBAB96B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659195"/>
            <a:ext cx="8017404" cy="202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92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인덱싱과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열 조회</a:t>
            </a: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/>
              <a:t>행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열 조회</a:t>
            </a: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218841-4FE2-416F-B996-1C1D7367F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8017404" cy="14480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52334FA-2CA0-496B-8560-08717726C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3043972"/>
            <a:ext cx="8017405" cy="320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639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인덱싱과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슬라이싱</a:t>
            </a:r>
            <a:endParaRPr lang="ko-KR" altLang="en-US" sz="1400" b="1" dirty="0"/>
          </a:p>
          <a:p>
            <a:r>
              <a:rPr lang="ko-KR" altLang="en-US" b="1" dirty="0"/>
              <a:t>배열</a:t>
            </a:r>
            <a:r>
              <a:rPr lang="en-US" altLang="ko-KR" b="1" dirty="0"/>
              <a:t>[</a:t>
            </a:r>
            <a:r>
              <a:rPr lang="ko-KR" altLang="en-US" b="1" dirty="0"/>
              <a:t>행</a:t>
            </a:r>
            <a:r>
              <a:rPr lang="en-US" altLang="ko-KR" b="1" dirty="0"/>
              <a:t>1:</a:t>
            </a:r>
            <a:r>
              <a:rPr lang="ko-KR" altLang="en-US" b="1" dirty="0"/>
              <a:t>행</a:t>
            </a:r>
            <a:r>
              <a:rPr lang="en-US" altLang="ko-KR" b="1" dirty="0"/>
              <a:t>N,</a:t>
            </a:r>
            <a:r>
              <a:rPr lang="ko-KR" altLang="en-US" b="1" dirty="0"/>
              <a:t>열</a:t>
            </a:r>
            <a:r>
              <a:rPr lang="en-US" altLang="ko-KR" b="1" dirty="0"/>
              <a:t>1:</a:t>
            </a:r>
            <a:r>
              <a:rPr lang="ko-KR" altLang="en-US" b="1" dirty="0"/>
              <a:t>열</a:t>
            </a:r>
            <a:r>
              <a:rPr lang="en-US" altLang="ko-KR" b="1" dirty="0"/>
              <a:t>N]</a:t>
            </a:r>
            <a:r>
              <a:rPr lang="ko-KR" altLang="en-US" dirty="0"/>
              <a:t> 형태로 지정해 그 위치의 요소를 조회합니다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조회 결과는 </a:t>
            </a:r>
            <a:r>
              <a:rPr lang="en-US" altLang="ko-KR" b="1" dirty="0"/>
              <a:t>2</a:t>
            </a:r>
            <a:r>
              <a:rPr lang="ko-KR" altLang="en-US" b="1" dirty="0"/>
              <a:t>차원 배열</a:t>
            </a:r>
            <a:r>
              <a:rPr lang="ko-KR" altLang="en-US" dirty="0"/>
              <a:t>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 </a:t>
            </a:r>
            <a:r>
              <a:rPr lang="ko-KR" altLang="en-US" b="1" dirty="0"/>
              <a:t>범위 값은 대상에 포함되지 않습니다</a:t>
            </a:r>
            <a:r>
              <a:rPr lang="en-US" altLang="ko-KR" b="1" dirty="0"/>
              <a:t>.</a:t>
            </a:r>
            <a:endParaRPr lang="ko-KR" altLang="en-US" dirty="0"/>
          </a:p>
          <a:p>
            <a:r>
              <a:rPr lang="ko-KR" altLang="en-US" dirty="0"/>
              <a:t>즉</a:t>
            </a:r>
            <a:r>
              <a:rPr lang="en-US" altLang="ko-KR" dirty="0"/>
              <a:t>, </a:t>
            </a:r>
            <a:r>
              <a:rPr lang="ko-KR" altLang="en-US" b="1" dirty="0"/>
              <a:t>배열</a:t>
            </a:r>
            <a:r>
              <a:rPr lang="en-US" altLang="ko-KR" b="1" dirty="0"/>
              <a:t>[1:M, 2:N]</a:t>
            </a:r>
            <a:r>
              <a:rPr lang="ko-KR" altLang="en-US" dirty="0"/>
              <a:t> 이라면 </a:t>
            </a:r>
            <a:r>
              <a:rPr lang="en-US" altLang="ko-KR" dirty="0"/>
              <a:t>1 ~ M-1</a:t>
            </a:r>
            <a:r>
              <a:rPr lang="ko-KR" altLang="en-US" dirty="0"/>
              <a:t>행</a:t>
            </a:r>
            <a:r>
              <a:rPr lang="en-US" altLang="ko-KR" dirty="0"/>
              <a:t>, 2 ~ N-1</a:t>
            </a:r>
            <a:r>
              <a:rPr lang="ko-KR" altLang="en-US" dirty="0"/>
              <a:t>열이 조회 대상이 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0C22FAD-4378-427E-8B1B-FBF266896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8017404" cy="310372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3F16FBB-1928-4576-A29E-2B290C728B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572488"/>
            <a:ext cx="8017404" cy="198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25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인덱싱과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조건 조회</a:t>
            </a:r>
          </a:p>
          <a:p>
            <a:r>
              <a:rPr lang="ko-KR" altLang="en-US" b="1" dirty="0"/>
              <a:t>조건에 맞는 요소를 선택</a:t>
            </a:r>
            <a:r>
              <a:rPr lang="ko-KR" altLang="en-US" dirty="0"/>
              <a:t>하는 방식이며</a:t>
            </a:r>
            <a:r>
              <a:rPr lang="en-US" altLang="ko-KR" dirty="0"/>
              <a:t>, </a:t>
            </a:r>
            <a:r>
              <a:rPr lang="ko-KR" altLang="en-US" b="1" dirty="0" err="1"/>
              <a:t>불리언</a:t>
            </a:r>
            <a:r>
              <a:rPr lang="ko-KR" altLang="en-US" b="1" dirty="0"/>
              <a:t> 방식</a:t>
            </a:r>
            <a:r>
              <a:rPr lang="ko-KR" altLang="en-US" dirty="0"/>
              <a:t>이라고 부릅니다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조회 결과는 </a:t>
            </a:r>
            <a:r>
              <a:rPr lang="en-US" altLang="ko-KR" b="1" dirty="0"/>
              <a:t>1</a:t>
            </a:r>
            <a:r>
              <a:rPr lang="ko-KR" altLang="en-US" b="1" dirty="0"/>
              <a:t>차원 배열</a:t>
            </a:r>
            <a:r>
              <a:rPr lang="ko-KR" altLang="en-US" dirty="0"/>
              <a:t>이 됩니다</a:t>
            </a:r>
            <a:r>
              <a:rPr lang="en-US" altLang="ko-KR" dirty="0"/>
              <a:t>.</a:t>
            </a:r>
          </a:p>
          <a:p>
            <a:endParaRPr lang="en-US" altLang="ko-KR" sz="1200" b="1" dirty="0"/>
          </a:p>
          <a:p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b="1" dirty="0"/>
              <a:t>배열</a:t>
            </a:r>
            <a:r>
              <a:rPr lang="en-US" altLang="ko-KR" b="1" dirty="0"/>
              <a:t>[</a:t>
            </a:r>
            <a:r>
              <a:rPr lang="ko-KR" altLang="en-US" b="1" dirty="0"/>
              <a:t>조건</a:t>
            </a:r>
            <a:r>
              <a:rPr lang="en-US" altLang="ko-KR" b="1" dirty="0"/>
              <a:t>]</a:t>
            </a:r>
            <a:r>
              <a:rPr lang="ko-KR" altLang="en-US" dirty="0"/>
              <a:t> 형태로 해당 조건에 맞는 요소만 조회합니다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검색 조건을 변수로 선언해 사용할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여러 조건을 </a:t>
            </a:r>
            <a:r>
              <a:rPr lang="en-US" altLang="ko-KR" b="1" dirty="0"/>
              <a:t>&amp;</a:t>
            </a:r>
            <a:r>
              <a:rPr lang="ko-KR" altLang="en-US" dirty="0"/>
              <a:t> 와 </a:t>
            </a:r>
            <a:r>
              <a:rPr lang="en-US" altLang="ko-KR" b="1" dirty="0"/>
              <a:t>|</a:t>
            </a:r>
            <a:r>
              <a:rPr lang="ko-KR" altLang="en-US" dirty="0"/>
              <a:t> 로 연결하여 조회할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6CF059-0CE0-4626-89F7-62DFD0534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8017404" cy="13803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13F45B-E170-4226-A458-385DA00AD1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043320"/>
            <a:ext cx="8017404" cy="8323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1AA0BD9-BB27-488B-9683-BD2C4122B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011613"/>
            <a:ext cx="8017404" cy="83234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BF72B6D-DADE-49EF-9C98-B160DB6D8E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5033961"/>
            <a:ext cx="8017404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46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13">
            <a:extLst>
              <a:ext uri="{FF2B5EF4-FFF2-40B4-BE49-F238E27FC236}">
                <a16:creationId xmlns:a16="http://schemas.microsoft.com/office/drawing/2014/main" id="{0C77A55D-74F3-458E-AE5C-BDE93A952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777757"/>
              </p:ext>
            </p:extLst>
          </p:nvPr>
        </p:nvGraphicFramePr>
        <p:xfrm>
          <a:off x="1896534" y="2166867"/>
          <a:ext cx="8788400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4466">
                  <a:extLst>
                    <a:ext uri="{9D8B030D-6E8A-4147-A177-3AD203B41FA5}">
                      <a16:colId xmlns:a16="http://schemas.microsoft.com/office/drawing/2014/main" val="3943245573"/>
                    </a:ext>
                  </a:extLst>
                </a:gridCol>
                <a:gridCol w="6493934">
                  <a:extLst>
                    <a:ext uri="{9D8B030D-6E8A-4147-A177-3AD203B41FA5}">
                      <a16:colId xmlns:a16="http://schemas.microsoft.com/office/drawing/2014/main" val="4911994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01.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넘파이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기초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724343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02.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판다스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데이터프레임 생성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16719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03.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판다스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데이터프레임 탐색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291201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04.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판다스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데이터 프레임 조회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30837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05.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판다스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데이터 프레임 집계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892864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06.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판다스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데이터 프레임 변경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3145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7745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인덱싱과 </a:t>
            </a:r>
            <a:r>
              <a:rPr lang="ko-KR" altLang="en-US" dirty="0" err="1"/>
              <a:t>슬라이싱</a:t>
            </a:r>
            <a:r>
              <a:rPr lang="ko-KR" altLang="en-US" dirty="0"/>
              <a:t> 연습문제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0D7CF2-4D06-4B24-BF05-2EC7DD050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11670590" cy="497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50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연산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배열 연산</a:t>
            </a:r>
          </a:p>
          <a:p>
            <a:r>
              <a:rPr lang="ko-KR" altLang="en-US" dirty="0"/>
              <a:t>배열 사이의 더하기</a:t>
            </a:r>
            <a:r>
              <a:rPr lang="en-US" altLang="ko-KR" dirty="0"/>
              <a:t>, </a:t>
            </a:r>
            <a:r>
              <a:rPr lang="ko-KR" altLang="en-US" dirty="0"/>
              <a:t>빼기</a:t>
            </a:r>
            <a:r>
              <a:rPr lang="en-US" altLang="ko-KR" dirty="0"/>
              <a:t>, </a:t>
            </a:r>
            <a:r>
              <a:rPr lang="ko-KR" altLang="en-US" dirty="0"/>
              <a:t>곱하기</a:t>
            </a:r>
            <a:r>
              <a:rPr lang="en-US" altLang="ko-KR" dirty="0"/>
              <a:t>, </a:t>
            </a:r>
            <a:r>
              <a:rPr lang="ko-KR" altLang="en-US" dirty="0"/>
              <a:t>나누기 등은 이해하기 쉽습니다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행렬 곱</a:t>
            </a:r>
            <a:r>
              <a:rPr lang="en-US" altLang="ko-KR" dirty="0"/>
              <a:t>, </a:t>
            </a:r>
            <a:r>
              <a:rPr lang="ko-KR" altLang="en-US" dirty="0"/>
              <a:t>행렬 </a:t>
            </a:r>
            <a:r>
              <a:rPr lang="ko-KR" altLang="en-US" dirty="0" err="1"/>
              <a:t>합등의</a:t>
            </a:r>
            <a:r>
              <a:rPr lang="ko-KR" altLang="en-US" dirty="0"/>
              <a:t> 연산은 약간의 수학적 지식이 필요합니다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행렬 연산은 선형 대수를 위한 것이므로 설명을 생략합니다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E93DDEA-6E6D-4A1A-8CD8-D9183C746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2"/>
            <a:ext cx="8017404" cy="25534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B33D829-117F-4D5E-9B8F-A0A12469C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984344"/>
            <a:ext cx="8017404" cy="253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57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연산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배열 연산</a:t>
            </a:r>
          </a:p>
          <a:p>
            <a:r>
              <a:rPr lang="ko-KR" altLang="en-US" dirty="0"/>
              <a:t>배열 사이의 더하기</a:t>
            </a:r>
            <a:r>
              <a:rPr lang="en-US" altLang="ko-KR" dirty="0"/>
              <a:t>, </a:t>
            </a:r>
            <a:r>
              <a:rPr lang="ko-KR" altLang="en-US" dirty="0"/>
              <a:t>빼기</a:t>
            </a:r>
            <a:r>
              <a:rPr lang="en-US" altLang="ko-KR" dirty="0"/>
              <a:t>, </a:t>
            </a:r>
            <a:r>
              <a:rPr lang="ko-KR" altLang="en-US" dirty="0"/>
              <a:t>곱하기</a:t>
            </a:r>
            <a:r>
              <a:rPr lang="en-US" altLang="ko-KR" dirty="0"/>
              <a:t>, </a:t>
            </a:r>
            <a:r>
              <a:rPr lang="ko-KR" altLang="en-US" dirty="0"/>
              <a:t>나누기 등은 이해하기 쉽습니다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행렬 곱</a:t>
            </a:r>
            <a:r>
              <a:rPr lang="en-US" altLang="ko-KR" dirty="0"/>
              <a:t>, </a:t>
            </a:r>
            <a:r>
              <a:rPr lang="ko-KR" altLang="en-US" dirty="0"/>
              <a:t>행렬 </a:t>
            </a:r>
            <a:r>
              <a:rPr lang="ko-KR" altLang="en-US" dirty="0" err="1"/>
              <a:t>합등의</a:t>
            </a:r>
            <a:r>
              <a:rPr lang="ko-KR" altLang="en-US" dirty="0"/>
              <a:t> 연산은 약간의 수학적 지식이 필요합니다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행렬 연산은 선형 대수를 위한 것이므로 설명을 생략합니다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배열 더하기</a:t>
            </a:r>
            <a:endParaRPr lang="ko-KR" altLang="en-US" sz="1200" dirty="0"/>
          </a:p>
          <a:p>
            <a:r>
              <a:rPr lang="en-US" altLang="ko-KR" dirty="0"/>
              <a:t>+ </a:t>
            </a:r>
            <a:r>
              <a:rPr lang="ko-KR" altLang="en-US" dirty="0"/>
              <a:t>또는 </a:t>
            </a:r>
            <a:r>
              <a:rPr lang="en-US" altLang="ko-KR" b="1" dirty="0" err="1"/>
              <a:t>dp.add</a:t>
            </a:r>
            <a:r>
              <a:rPr lang="en-US" altLang="ko-KR" b="1" dirty="0"/>
              <a:t>()</a:t>
            </a:r>
            <a:r>
              <a:rPr lang="ko-KR" altLang="en-US" dirty="0"/>
              <a:t> 함수를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538A0C-180E-4792-8A19-1F555096E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657357"/>
            <a:ext cx="8017404" cy="190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15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연산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배열 </a:t>
            </a:r>
            <a:r>
              <a:rPr lang="ko-KR" altLang="en-US" sz="1200" b="1" dirty="0" err="1"/>
              <a:t>뺴기</a:t>
            </a:r>
            <a:endParaRPr lang="ko-KR" altLang="en-US" sz="1200" dirty="0"/>
          </a:p>
          <a:p>
            <a:r>
              <a:rPr lang="en-US" altLang="ko-KR" dirty="0"/>
              <a:t>- </a:t>
            </a:r>
            <a:r>
              <a:rPr lang="ko-KR" altLang="en-US" dirty="0"/>
              <a:t>또는 </a:t>
            </a:r>
            <a:r>
              <a:rPr lang="en-US" altLang="ko-KR" b="1" dirty="0" err="1"/>
              <a:t>np.subtract</a:t>
            </a:r>
            <a:r>
              <a:rPr lang="en-US" altLang="ko-KR" b="1" dirty="0"/>
              <a:t>()</a:t>
            </a:r>
            <a:r>
              <a:rPr lang="ko-KR" altLang="en-US" dirty="0"/>
              <a:t> 함수를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배열 곱하기</a:t>
            </a:r>
            <a:endParaRPr lang="ko-KR" altLang="en-US" sz="1200" dirty="0"/>
          </a:p>
          <a:p>
            <a:r>
              <a:rPr lang="ko-KR" altLang="en-US" dirty="0"/>
              <a:t>* 또는 </a:t>
            </a:r>
            <a:r>
              <a:rPr lang="en-US" altLang="ko-KR" b="1" dirty="0" err="1"/>
              <a:t>np.multiply</a:t>
            </a:r>
            <a:r>
              <a:rPr lang="en-US" altLang="ko-KR" b="1" dirty="0"/>
              <a:t>()</a:t>
            </a:r>
            <a:r>
              <a:rPr lang="ko-KR" altLang="en-US" dirty="0"/>
              <a:t> 함수를 사용합니다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5EA7E4-0E24-4838-9B96-64F2BBB3D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3912737"/>
            <a:ext cx="8017405" cy="197297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DD7E5FD-A441-409D-9737-22C907500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1113572"/>
            <a:ext cx="8017404" cy="224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902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연산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/>
              <a:t>배열 나누기</a:t>
            </a:r>
            <a:endParaRPr lang="ko-KR" altLang="en-US" sz="1200" dirty="0"/>
          </a:p>
          <a:p>
            <a:r>
              <a:rPr lang="en-US" altLang="ko-KR" dirty="0"/>
              <a:t>/ </a:t>
            </a:r>
            <a:r>
              <a:rPr lang="ko-KR" altLang="en-US" dirty="0"/>
              <a:t>또는 </a:t>
            </a:r>
            <a:r>
              <a:rPr lang="en-US" altLang="ko-KR" b="1" dirty="0" err="1"/>
              <a:t>np.divide</a:t>
            </a:r>
            <a:r>
              <a:rPr lang="en-US" altLang="ko-KR" b="1" dirty="0"/>
              <a:t>()</a:t>
            </a:r>
            <a:r>
              <a:rPr lang="ko-KR" altLang="en-US" dirty="0"/>
              <a:t> 함수를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5) </a:t>
            </a:r>
            <a:r>
              <a:rPr lang="ko-KR" altLang="en-US" sz="1200" b="1" dirty="0"/>
              <a:t>배열 제곱</a:t>
            </a:r>
            <a:endParaRPr lang="ko-KR" altLang="en-US" sz="1200" dirty="0"/>
          </a:p>
          <a:p>
            <a:r>
              <a:rPr lang="ko-KR" altLang="en-US" dirty="0"/>
              <a:t>** 또는 </a:t>
            </a:r>
            <a:r>
              <a:rPr lang="en-US" altLang="ko-KR" b="1" dirty="0" err="1"/>
              <a:t>np.power</a:t>
            </a:r>
            <a:r>
              <a:rPr lang="en-US" altLang="ko-KR" b="1" dirty="0"/>
              <a:t>()</a:t>
            </a:r>
            <a:r>
              <a:rPr lang="ko-KR" altLang="en-US" dirty="0"/>
              <a:t> 함수를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64E26C-79FD-480F-AA0B-8A95560AD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3608911"/>
            <a:ext cx="8017405" cy="28564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52EA534-CE8C-499E-AC4B-6C4715B33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89" y="1113572"/>
            <a:ext cx="8017405" cy="213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9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7FACF1-1B6C-43CC-B4E3-E340555FB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13573"/>
            <a:ext cx="6563236" cy="41188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5364E9E-59DF-4498-92A8-B2A57E8FD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403" y="2991698"/>
            <a:ext cx="7530755" cy="336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79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DABAF9-5407-4C55-B1D8-B12363345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03148"/>
            <a:ext cx="6969828" cy="38827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7CBB48-CF7C-4197-8203-3A22C307F0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865" y="2405176"/>
            <a:ext cx="6934429" cy="395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332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6164263" y="4173539"/>
            <a:ext cx="5486400" cy="1928004"/>
          </a:xfrm>
        </p:spPr>
        <p:txBody>
          <a:bodyPr/>
          <a:lstStyle/>
          <a:p>
            <a:r>
              <a:rPr lang="en-US" altLang="ko-KR" sz="1200" dirty="0"/>
              <a:t>Pandas </a:t>
            </a:r>
            <a:r>
              <a:rPr lang="ko-KR" altLang="en-US" sz="1200" dirty="0"/>
              <a:t>사용 목적이 데이터프레임을 사용하기 위한 목적입니다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데이터를 처리</a:t>
            </a:r>
            <a:r>
              <a:rPr lang="en-US" altLang="ko-KR" sz="1200" dirty="0"/>
              <a:t>, </a:t>
            </a:r>
            <a:r>
              <a:rPr lang="ko-KR" altLang="en-US" sz="1200" dirty="0"/>
              <a:t>조회</a:t>
            </a:r>
            <a:r>
              <a:rPr lang="en-US" altLang="ko-KR" sz="1200" dirty="0"/>
              <a:t>, </a:t>
            </a:r>
            <a:r>
              <a:rPr lang="ko-KR" altLang="en-US" sz="1200" dirty="0"/>
              <a:t>분석하는 가장 효율적인 방법이 데이터프레임을 사용하는 것입니다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일반적으로 접하게 되는 </a:t>
            </a:r>
            <a:r>
              <a:rPr lang="ko-KR" altLang="en-US" sz="1200" b="1" dirty="0"/>
              <a:t>테이블</a:t>
            </a:r>
            <a:r>
              <a:rPr lang="ko-KR" altLang="en-US" sz="1200" dirty="0"/>
              <a:t> 형태</a:t>
            </a:r>
            <a:r>
              <a:rPr lang="en-US" altLang="ko-KR" sz="1200" dirty="0"/>
              <a:t>, </a:t>
            </a:r>
            <a:r>
              <a:rPr lang="ko-KR" altLang="en-US" sz="1200" b="1" dirty="0"/>
              <a:t>엑셀</a:t>
            </a:r>
            <a:r>
              <a:rPr lang="ko-KR" altLang="en-US" sz="1200" dirty="0"/>
              <a:t> 형태 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직접 만들 수 있으나 보통은 </a:t>
            </a:r>
            <a:r>
              <a:rPr lang="en-US" altLang="ko-KR" sz="1200" b="1" dirty="0"/>
              <a:t>csv </a:t>
            </a:r>
            <a:r>
              <a:rPr lang="ko-KR" altLang="en-US" sz="1200" b="1" dirty="0"/>
              <a:t>파일</a:t>
            </a:r>
            <a:r>
              <a:rPr lang="en-US" altLang="ko-KR" sz="1200" dirty="0"/>
              <a:t>, </a:t>
            </a:r>
            <a:r>
              <a:rPr lang="ko-KR" altLang="en-US" sz="1200" b="1" dirty="0"/>
              <a:t>엑셀 파일</a:t>
            </a:r>
            <a:r>
              <a:rPr lang="ko-KR" altLang="en-US" sz="1200" dirty="0"/>
              <a:t> 또는 </a:t>
            </a:r>
            <a:r>
              <a:rPr lang="en-US" altLang="ko-KR" sz="1200" dirty="0"/>
              <a:t>DB</a:t>
            </a:r>
            <a:r>
              <a:rPr lang="ko-KR" altLang="en-US" sz="1200" dirty="0"/>
              <a:t>에서 읽어옵니다</a:t>
            </a:r>
            <a:r>
              <a:rPr lang="en-US" altLang="ko-KR" sz="1200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2200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 </a:t>
            </a:r>
            <a:r>
              <a:rPr lang="en-US" altLang="ko-KR" dirty="0"/>
              <a:t>– </a:t>
            </a:r>
            <a:r>
              <a:rPr lang="ko-KR" altLang="en-US" dirty="0"/>
              <a:t>데이터 프레임 이해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데이터프레임 이해</a:t>
            </a:r>
            <a:endParaRPr lang="en-US" altLang="ko-KR" sz="1400" b="1" dirty="0"/>
          </a:p>
          <a:p>
            <a:pPr marL="0" indent="0">
              <a:buNone/>
            </a:pPr>
            <a:r>
              <a:rPr lang="ko-KR" altLang="en-US" sz="1300" b="1" dirty="0" err="1"/>
              <a:t>데이터프레임이란</a:t>
            </a:r>
            <a:endParaRPr lang="ko-KR" altLang="en-US" sz="1300" b="1" dirty="0"/>
          </a:p>
          <a:p>
            <a:r>
              <a:rPr lang="en-US" altLang="ko-KR" dirty="0"/>
              <a:t>Pandas </a:t>
            </a:r>
            <a:r>
              <a:rPr lang="ko-KR" altLang="en-US" dirty="0"/>
              <a:t>사용 목적이 데이터프레임을 사용하기 위한 목적으로 봐도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데이터를 처리</a:t>
            </a:r>
            <a:r>
              <a:rPr lang="en-US" altLang="ko-KR" dirty="0"/>
              <a:t>, </a:t>
            </a:r>
            <a:r>
              <a:rPr lang="ko-KR" altLang="en-US" dirty="0"/>
              <a:t>조회</a:t>
            </a:r>
            <a:r>
              <a:rPr lang="en-US" altLang="ko-KR" dirty="0"/>
              <a:t>, </a:t>
            </a:r>
            <a:r>
              <a:rPr lang="ko-KR" altLang="en-US" dirty="0"/>
              <a:t>분석하는 가장 효율적인 방법이 데이터프레임을 사용하는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일반적으로 접하게 되는 </a:t>
            </a:r>
            <a:r>
              <a:rPr lang="ko-KR" altLang="en-US" b="1" dirty="0"/>
              <a:t>테이블</a:t>
            </a:r>
            <a:r>
              <a:rPr lang="ko-KR" altLang="en-US" dirty="0"/>
              <a:t> 형태</a:t>
            </a:r>
            <a:r>
              <a:rPr lang="en-US" altLang="ko-KR" dirty="0"/>
              <a:t>, </a:t>
            </a:r>
            <a:r>
              <a:rPr lang="ko-KR" altLang="en-US" b="1" dirty="0"/>
              <a:t>엑셀</a:t>
            </a:r>
            <a:r>
              <a:rPr lang="ko-KR" altLang="en-US" dirty="0"/>
              <a:t> 형태로 생각하시면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직접 만들 수 있으나 보통은 </a:t>
            </a:r>
            <a:r>
              <a:rPr lang="en-US" altLang="ko-KR" b="1" dirty="0"/>
              <a:t>csv </a:t>
            </a:r>
            <a:r>
              <a:rPr lang="ko-KR" altLang="en-US" b="1" dirty="0"/>
              <a:t>파일</a:t>
            </a:r>
            <a:r>
              <a:rPr lang="en-US" altLang="ko-KR" dirty="0"/>
              <a:t>, </a:t>
            </a:r>
            <a:r>
              <a:rPr lang="ko-KR" altLang="en-US" b="1" dirty="0"/>
              <a:t>엑셀 파일</a:t>
            </a:r>
            <a:r>
              <a:rPr lang="ko-KR" altLang="en-US" dirty="0"/>
              <a:t> 또는 </a:t>
            </a:r>
            <a:r>
              <a:rPr lang="en-US" altLang="ko-KR" dirty="0"/>
              <a:t>DB</a:t>
            </a:r>
            <a:r>
              <a:rPr lang="ko-KR" altLang="en-US" dirty="0"/>
              <a:t>에서 읽어옵니다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다음은 자동차 연비에 대한 데이터 셋입니다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데이터를 리스트나 </a:t>
            </a:r>
            <a:r>
              <a:rPr lang="ko-KR" altLang="en-US" dirty="0" err="1"/>
              <a:t>딕셔너리</a:t>
            </a:r>
            <a:r>
              <a:rPr lang="ko-KR" altLang="en-US" dirty="0"/>
              <a:t> 또는 배열 형태로는 저장할 수 없습니다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데이터프레임 형태로 저장해 처리</a:t>
            </a:r>
            <a:r>
              <a:rPr lang="en-US" altLang="ko-KR" dirty="0"/>
              <a:t>(</a:t>
            </a:r>
            <a:r>
              <a:rPr lang="ko-KR" altLang="en-US" dirty="0" err="1"/>
              <a:t>변경또는</a:t>
            </a:r>
            <a:r>
              <a:rPr lang="ko-KR" altLang="en-US" dirty="0"/>
              <a:t> 분석 등</a:t>
            </a:r>
            <a:r>
              <a:rPr lang="en-US" altLang="ko-KR" dirty="0"/>
              <a:t>) </a:t>
            </a:r>
            <a:r>
              <a:rPr lang="ko-KR" altLang="en-US" dirty="0"/>
              <a:t>해야 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A4EEFB-208A-4D9D-AD22-421B94407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8017404" cy="347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5413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 </a:t>
            </a:r>
            <a:r>
              <a:rPr lang="en-US" altLang="ko-KR" dirty="0"/>
              <a:t>– </a:t>
            </a:r>
            <a:r>
              <a:rPr lang="ko-KR" altLang="en-US" dirty="0"/>
              <a:t>데이터 프레임 이해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데이터프레임 형태</a:t>
            </a:r>
          </a:p>
          <a:p>
            <a:r>
              <a:rPr lang="ko-KR" altLang="en-US" dirty="0"/>
              <a:t>데이터프레임은 인덱스</a:t>
            </a:r>
            <a:r>
              <a:rPr lang="en-US" altLang="ko-KR" dirty="0"/>
              <a:t>(=</a:t>
            </a:r>
            <a:r>
              <a:rPr lang="ko-KR" altLang="en-US" dirty="0"/>
              <a:t>행 이름</a:t>
            </a:r>
            <a:r>
              <a:rPr lang="en-US" altLang="ko-KR" dirty="0"/>
              <a:t>)</a:t>
            </a:r>
            <a:r>
              <a:rPr lang="ko-KR" altLang="en-US" dirty="0"/>
              <a:t>와 열 이름이 있고 </a:t>
            </a:r>
            <a:r>
              <a:rPr lang="ko-KR" altLang="en-US" dirty="0" err="1"/>
              <a:t>없고에</a:t>
            </a:r>
            <a:r>
              <a:rPr lang="ko-KR" altLang="en-US" dirty="0"/>
              <a:t> 따라 다른 형태를 갖습니다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인덱스란 행을 </a:t>
            </a:r>
            <a:r>
              <a:rPr lang="ko-KR" altLang="en-US" dirty="0" err="1"/>
              <a:t>특정지어</a:t>
            </a:r>
            <a:r>
              <a:rPr lang="ko-KR" altLang="en-US" dirty="0"/>
              <a:t> 조회할 때</a:t>
            </a:r>
            <a:r>
              <a:rPr lang="en-US" altLang="ko-KR" dirty="0"/>
              <a:t>, </a:t>
            </a:r>
            <a:r>
              <a:rPr lang="ko-KR" altLang="en-US" dirty="0"/>
              <a:t>열 이름은 열을 </a:t>
            </a:r>
            <a:r>
              <a:rPr lang="ko-KR" altLang="en-US" dirty="0" err="1"/>
              <a:t>특정지어</a:t>
            </a:r>
            <a:r>
              <a:rPr lang="ko-KR" altLang="en-US" dirty="0"/>
              <a:t> 조회할 때 사용하는 정보입니다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인덱스와 열 이름이 없는 형태</a:t>
            </a:r>
            <a:endParaRPr lang="ko-KR" altLang="en-US" sz="1200" dirty="0"/>
          </a:p>
          <a:p>
            <a:r>
              <a:rPr lang="ko-KR" altLang="en-US" dirty="0"/>
              <a:t>우선 인덱스와 열 이름이 없는 데이터프레임 형태입니다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열 이름이 없는 데이터프레임은 실무에서는 자주 볼 수 없을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004036-DC84-449F-B5E0-B3438563E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5930370" cy="22185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445463F-200A-4919-813D-461E1215C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737175"/>
            <a:ext cx="5930370" cy="234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996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00.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데이터 다듬기</a:t>
            </a: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F4B8BBE9-AAA7-4C31-AA07-C7622097E1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619349"/>
              </p:ext>
            </p:extLst>
          </p:nvPr>
        </p:nvGraphicFramePr>
        <p:xfrm>
          <a:off x="6173541" y="1256044"/>
          <a:ext cx="5486498" cy="29200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1056">
                  <a:extLst>
                    <a:ext uri="{9D8B030D-6E8A-4147-A177-3AD203B41FA5}">
                      <a16:colId xmlns:a16="http://schemas.microsoft.com/office/drawing/2014/main" val="2311907265"/>
                    </a:ext>
                  </a:extLst>
                </a:gridCol>
                <a:gridCol w="4215442">
                  <a:extLst>
                    <a:ext uri="{9D8B030D-6E8A-4147-A177-3AD203B41FA5}">
                      <a16:colId xmlns:a16="http://schemas.microsoft.com/office/drawing/2014/main" val="957812369"/>
                    </a:ext>
                  </a:extLst>
                </a:gridCol>
              </a:tblGrid>
              <a:tr h="4279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교육기간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2024. 02.29 ~ 2024. 03.06 (5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일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)</a:t>
                      </a:r>
                      <a:endParaRPr lang="ko-KR" altLang="en-US" sz="105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839876"/>
                  </a:ext>
                </a:extLst>
              </a:tr>
              <a:tr h="860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교육 목적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DX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컨설턴트 및 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AI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를 다루기 위해 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Python 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기초 학습 및 습득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427350"/>
                  </a:ext>
                </a:extLst>
              </a:tr>
              <a:tr h="10113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교육 내용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Python 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프로그래밍을 위해 연산자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및 여러 자료형을 학습 및 실습을 진행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830899"/>
                  </a:ext>
                </a:extLst>
              </a:tr>
              <a:tr h="620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사용언어</a:t>
                      </a:r>
                      <a:endParaRPr lang="en-US" altLang="ko-KR" sz="1050" b="1" dirty="0"/>
                    </a:p>
                    <a:p>
                      <a:pPr algn="ctr" latinLnBrk="1"/>
                      <a:r>
                        <a:rPr lang="ko-KR" altLang="en-US" sz="1050" b="1" dirty="0"/>
                        <a:t>및 개발 환경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 err="1">
                          <a:solidFill>
                            <a:schemeClr val="accent5"/>
                          </a:solidFill>
                        </a:rPr>
                        <a:t>Anconda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en-US" altLang="ko-KR" sz="1050" dirty="0" err="1">
                          <a:solidFill>
                            <a:schemeClr val="accent5"/>
                          </a:solidFill>
                        </a:rPr>
                        <a:t>Jupyter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en-US" altLang="ko-KR" sz="1050" dirty="0" err="1">
                          <a:solidFill>
                            <a:schemeClr val="accent5"/>
                          </a:solidFill>
                        </a:rPr>
                        <a:t>NoteBook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, </a:t>
                      </a:r>
                      <a:r>
                        <a:rPr lang="en-US" altLang="ko-KR" sz="1050" dirty="0" err="1">
                          <a:solidFill>
                            <a:schemeClr val="accent5"/>
                          </a:solidFill>
                        </a:rPr>
                        <a:t>ColLab</a:t>
                      </a:r>
                      <a:endParaRPr lang="ko-KR" altLang="en-US" sz="105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216170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E3CBA8B8-2B63-4D7E-96C5-260A2B81C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7" y="795867"/>
            <a:ext cx="6036733" cy="574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787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 </a:t>
            </a:r>
            <a:r>
              <a:rPr lang="en-US" altLang="ko-KR" dirty="0"/>
              <a:t>– </a:t>
            </a:r>
            <a:r>
              <a:rPr lang="ko-KR" altLang="en-US" dirty="0"/>
              <a:t>데이터 프레임 이해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열 이름을 지정한 형태</a:t>
            </a:r>
            <a:endParaRPr lang="ko-KR" altLang="en-US" sz="1200" dirty="0"/>
          </a:p>
          <a:p>
            <a:r>
              <a:rPr lang="ko-KR" altLang="en-US" dirty="0"/>
              <a:t>열 이름만 지정한 데이터프레임 형태입니다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특별히 인덱스를 지정할 필요가 없는 경우가 많으므로 자주 보게 되는 형태입니다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인덱스와 열 이름을 지정한 형태</a:t>
            </a:r>
            <a:endParaRPr lang="ko-KR" altLang="en-US" sz="1200" dirty="0"/>
          </a:p>
          <a:p>
            <a:r>
              <a:rPr lang="ko-KR" altLang="en-US" dirty="0"/>
              <a:t>인덱스와 열 이름 모두를 지정한 데이터프레임 형태입니다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주식 시세와 같은 날짜가 인덱스로 지정되는 경우가 많습니다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199D22-6A1B-4346-8426-9D79B5B4C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2"/>
            <a:ext cx="6635576" cy="23539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492AF9-406A-4FAC-9257-30A8B701A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3834871"/>
            <a:ext cx="6635576" cy="252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01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 </a:t>
            </a:r>
            <a:r>
              <a:rPr lang="en-US" altLang="ko-KR" dirty="0"/>
              <a:t>– </a:t>
            </a:r>
            <a:r>
              <a:rPr lang="ko-KR" altLang="en-US" dirty="0"/>
              <a:t>데이터 프레임 직접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데이터프레임 직접 만들기</a:t>
            </a:r>
          </a:p>
          <a:p>
            <a:r>
              <a:rPr lang="en-US" altLang="ko-KR" b="1" dirty="0" err="1"/>
              <a:t>pd.DataFrame</a:t>
            </a:r>
            <a:r>
              <a:rPr lang="en-US" altLang="ko-KR" b="1" dirty="0"/>
              <a:t>()</a:t>
            </a:r>
            <a:r>
              <a:rPr lang="ko-KR" altLang="en-US" dirty="0"/>
              <a:t> 함수를 사용해 데이터프레임을 직접 만들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대부분 리스트</a:t>
            </a:r>
            <a:r>
              <a:rPr lang="en-US" altLang="ko-KR" dirty="0"/>
              <a:t>, </a:t>
            </a:r>
            <a:r>
              <a:rPr lang="ko-KR" altLang="en-US" dirty="0" err="1"/>
              <a:t>딕셔너리</a:t>
            </a:r>
            <a:r>
              <a:rPr lang="en-US" altLang="ko-KR" dirty="0"/>
              <a:t>, </a:t>
            </a:r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배열로부터 데이터프레임을 만듭니다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데이터프레임을 만들기 위해서는 다음 세 가지를 위한 데이터가 필요합니다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데이터</a:t>
            </a:r>
          </a:p>
          <a:p>
            <a:pPr lvl="1"/>
            <a:r>
              <a:rPr lang="ko-KR" altLang="en-US" dirty="0"/>
              <a:t>열 이름</a:t>
            </a:r>
          </a:p>
          <a:p>
            <a:pPr lvl="1"/>
            <a:r>
              <a:rPr lang="ko-KR" altLang="en-US" dirty="0"/>
              <a:t>인덱스 이름</a:t>
            </a:r>
          </a:p>
          <a:p>
            <a:r>
              <a:rPr lang="ko-KR" altLang="en-US" dirty="0"/>
              <a:t>열 이름을 지정하지 않으면 </a:t>
            </a:r>
            <a:r>
              <a:rPr lang="ko-KR" altLang="en-US" b="1" dirty="0"/>
              <a:t>열 번호</a:t>
            </a:r>
            <a:r>
              <a:rPr lang="ko-KR" altLang="en-US" dirty="0"/>
              <a:t>에 기반한 정수</a:t>
            </a:r>
            <a:r>
              <a:rPr lang="en-US" altLang="ko-KR" dirty="0"/>
              <a:t>(0, 1, 2...)</a:t>
            </a:r>
            <a:r>
              <a:rPr lang="ko-KR" altLang="en-US" dirty="0"/>
              <a:t>가 열 이름이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인덱스 이름을 지정하지 않으면 </a:t>
            </a:r>
            <a:r>
              <a:rPr lang="ko-KR" altLang="en-US" b="1" dirty="0"/>
              <a:t>행 번호</a:t>
            </a:r>
            <a:r>
              <a:rPr lang="ko-KR" altLang="en-US" dirty="0"/>
              <a:t>에 기반한 정수</a:t>
            </a:r>
            <a:r>
              <a:rPr lang="en-US" altLang="ko-KR" dirty="0"/>
              <a:t>(0, 1, 2...)</a:t>
            </a:r>
            <a:r>
              <a:rPr lang="ko-KR" altLang="en-US" dirty="0"/>
              <a:t>가 인덱스 이름이 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머신러닝</a:t>
            </a:r>
            <a:r>
              <a:rPr lang="ko-KR" altLang="en-US" dirty="0"/>
              <a:t> 모델의 성능 정보 등을 데이터프레임 형태로 분석해야 할 경우가 있으니 잘 알아야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sz="1300" b="1" dirty="0"/>
              <a:t>라이브러리 불러오기</a:t>
            </a:r>
          </a:p>
          <a:p>
            <a:r>
              <a:rPr lang="ko-KR" altLang="en-US" dirty="0"/>
              <a:t>데이터프레임을 사용하기 위해서 </a:t>
            </a:r>
            <a:r>
              <a:rPr lang="en-US" altLang="ko-KR" dirty="0"/>
              <a:t>pandas </a:t>
            </a:r>
            <a:r>
              <a:rPr lang="ko-KR" altLang="en-US" dirty="0"/>
              <a:t>라이브러리를 </a:t>
            </a:r>
            <a:r>
              <a:rPr lang="en-US" altLang="ko-KR" b="1" dirty="0"/>
              <a:t>pd</a:t>
            </a:r>
            <a:r>
              <a:rPr lang="ko-KR" altLang="en-US" dirty="0"/>
              <a:t> 별칭을 주어 불러옵니다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pd </a:t>
            </a:r>
            <a:r>
              <a:rPr lang="ko-KR" altLang="en-US" dirty="0"/>
              <a:t>대신 다른 별칭을 써도 되지만</a:t>
            </a:r>
            <a:r>
              <a:rPr lang="en-US" altLang="ko-KR" dirty="0"/>
              <a:t>, </a:t>
            </a:r>
            <a:r>
              <a:rPr lang="ko-KR" altLang="en-US" dirty="0"/>
              <a:t>이미 일반적으로 사용하는 </a:t>
            </a:r>
            <a:r>
              <a:rPr lang="en-US" altLang="ko-KR" dirty="0"/>
              <a:t>pd</a:t>
            </a:r>
            <a:r>
              <a:rPr lang="ko-KR" altLang="en-US" dirty="0"/>
              <a:t>를 별칭으로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B3FCAF9-00CD-458D-9750-818EE1B81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5038724"/>
            <a:ext cx="8017404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7800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 </a:t>
            </a:r>
            <a:r>
              <a:rPr lang="en-US" altLang="ko-KR" dirty="0"/>
              <a:t>– </a:t>
            </a:r>
            <a:r>
              <a:rPr lang="ko-KR" altLang="en-US" dirty="0"/>
              <a:t>데이터 프레임 직접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리스트로 만들기</a:t>
            </a:r>
          </a:p>
          <a:p>
            <a:r>
              <a:rPr lang="ko-KR" altLang="en-US" dirty="0"/>
              <a:t>인덱스를 지정하지 않으면 행 번호가 인덱스</a:t>
            </a:r>
            <a:r>
              <a:rPr lang="en-US" altLang="ko-KR" dirty="0"/>
              <a:t>, </a:t>
            </a:r>
            <a:r>
              <a:rPr lang="ko-KR" altLang="en-US" dirty="0"/>
              <a:t>열 번호가 열 이름이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B41D57-4E8D-4B2F-9CCC-A6A4C574D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314450"/>
            <a:ext cx="8017404" cy="23854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200C5AB-7AC5-43FE-A2BD-8D15602B3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3773774"/>
            <a:ext cx="8017404" cy="265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5917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 </a:t>
            </a:r>
            <a:r>
              <a:rPr lang="en-US" altLang="ko-KR" dirty="0"/>
              <a:t>– </a:t>
            </a:r>
            <a:r>
              <a:rPr lang="ko-KR" altLang="en-US" dirty="0"/>
              <a:t>데이터 프레임 직접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r>
              <a:rPr lang="ko-KR" altLang="en-US" dirty="0"/>
              <a:t>필요하면 인덱스와 열 이름을 별도로 지정할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B32B8E-1C34-4CC3-9555-5CA3C4885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8017404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13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 </a:t>
            </a:r>
            <a:r>
              <a:rPr lang="en-US" altLang="ko-KR" dirty="0"/>
              <a:t>– </a:t>
            </a:r>
            <a:r>
              <a:rPr lang="ko-KR" altLang="en-US" dirty="0"/>
              <a:t>데이터 프레임 직접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 err="1"/>
              <a:t>딕셔너리로</a:t>
            </a:r>
            <a:r>
              <a:rPr lang="ko-KR" altLang="en-US" sz="1300" b="1" dirty="0"/>
              <a:t> 만들기</a:t>
            </a:r>
          </a:p>
          <a:p>
            <a:r>
              <a:rPr lang="ko-KR" altLang="en-US" dirty="0" err="1"/>
              <a:t>딕셔너리로</a:t>
            </a:r>
            <a:r>
              <a:rPr lang="ko-KR" altLang="en-US" dirty="0"/>
              <a:t> 데이터프레임을 만들면 </a:t>
            </a:r>
            <a:r>
              <a:rPr lang="ko-KR" altLang="en-US" dirty="0" err="1"/>
              <a:t>딕셔너리의</a:t>
            </a:r>
            <a:r>
              <a:rPr lang="ko-KR" altLang="en-US" dirty="0"/>
              <a:t> </a:t>
            </a:r>
            <a:r>
              <a:rPr lang="ko-KR" altLang="en-US" b="1" dirty="0"/>
              <a:t>키</a:t>
            </a:r>
            <a:r>
              <a:rPr lang="ko-KR" altLang="en-US" dirty="0"/>
              <a:t>가 </a:t>
            </a:r>
            <a:r>
              <a:rPr lang="ko-KR" altLang="en-US" b="1" dirty="0"/>
              <a:t>열 이름</a:t>
            </a:r>
            <a:r>
              <a:rPr lang="ko-KR" altLang="en-US" dirty="0"/>
              <a:t>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인덱스를 지정하지 않으면 행 번호가 인덱스가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필요하면 인덱스를 별도로 지정할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br>
              <a:rPr lang="ko-KR" altLang="en-US" dirty="0"/>
            </a:b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5DC52B-2370-41CB-B0B3-F8B7BAF2C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8017404" cy="26397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00339F5-8996-401B-997A-94F01609E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124969"/>
            <a:ext cx="8017404" cy="233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6307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 </a:t>
            </a:r>
            <a:r>
              <a:rPr lang="en-US" altLang="ko-KR" dirty="0"/>
              <a:t>– </a:t>
            </a:r>
            <a:r>
              <a:rPr lang="ko-KR" altLang="en-US" dirty="0"/>
              <a:t>데이터 프레임 직접 만들기 연습문제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br>
              <a:rPr lang="ko-KR" altLang="en-US" dirty="0"/>
            </a:b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B4327CF-DC13-402C-97F2-564DF9057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8259233" cy="48558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1167B01-21C6-4874-920C-EFCBA8A4D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00" y="2822160"/>
            <a:ext cx="6075892" cy="353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638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 </a:t>
            </a:r>
            <a:r>
              <a:rPr lang="en-US" altLang="ko-KR" dirty="0"/>
              <a:t>– CSV</a:t>
            </a:r>
            <a:r>
              <a:rPr lang="ko-KR" altLang="en-US" dirty="0"/>
              <a:t>파일 </a:t>
            </a:r>
            <a:r>
              <a:rPr lang="ko-KR" altLang="en-US" dirty="0" err="1"/>
              <a:t>읽어오기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400" b="1" dirty="0"/>
              <a:t>CSV</a:t>
            </a:r>
            <a:r>
              <a:rPr lang="ko-KR" altLang="en-US" sz="1400" b="1" dirty="0"/>
              <a:t>파일 </a:t>
            </a:r>
            <a:r>
              <a:rPr lang="ko-KR" altLang="en-US" sz="1400" b="1" dirty="0" err="1"/>
              <a:t>읽어오기</a:t>
            </a:r>
            <a:endParaRPr lang="ko-KR" altLang="en-US" sz="1400" b="1" dirty="0"/>
          </a:p>
          <a:p>
            <a:r>
              <a:rPr lang="ko-KR" altLang="en-US" dirty="0"/>
              <a:t>분석용 데이터는 대부분 파일에서 읽어 가져오니 잘 익혀야 할 기능입니다</a:t>
            </a:r>
            <a:r>
              <a:rPr lang="en-US" altLang="ko-KR" dirty="0"/>
              <a:t>.</a:t>
            </a:r>
          </a:p>
          <a:p>
            <a:r>
              <a:rPr lang="en-US" altLang="ko-KR" b="1" dirty="0" err="1"/>
              <a:t>read_csv</a:t>
            </a:r>
            <a:r>
              <a:rPr lang="en-US" altLang="ko-KR" b="1" dirty="0"/>
              <a:t>()</a:t>
            </a:r>
            <a:r>
              <a:rPr lang="ko-KR" altLang="en-US" dirty="0"/>
              <a:t> 함수를 사용해서 </a:t>
            </a:r>
            <a:r>
              <a:rPr lang="en-US" altLang="ko-KR" dirty="0"/>
              <a:t>CSV </a:t>
            </a:r>
            <a:r>
              <a:rPr lang="ko-KR" altLang="en-US" dirty="0"/>
              <a:t>파일에서 데이터를 읽어옵니다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[</a:t>
            </a:r>
            <a:r>
              <a:rPr lang="ko-KR" altLang="en-US" b="1" dirty="0"/>
              <a:t>주요옵션</a:t>
            </a:r>
            <a:r>
              <a:rPr lang="en-US" altLang="ko-KR" b="1" dirty="0"/>
              <a:t>]</a:t>
            </a:r>
            <a:endParaRPr lang="ko-KR" altLang="en-US" dirty="0"/>
          </a:p>
          <a:p>
            <a:r>
              <a:rPr lang="en-US" altLang="ko-KR" dirty="0" err="1"/>
              <a:t>sep</a:t>
            </a:r>
            <a:r>
              <a:rPr lang="en-US" altLang="ko-KR" dirty="0"/>
              <a:t>: </a:t>
            </a:r>
            <a:r>
              <a:rPr lang="ko-KR" altLang="en-US" dirty="0" err="1"/>
              <a:t>구분자</a:t>
            </a:r>
            <a:r>
              <a:rPr lang="ko-KR" altLang="en-US" dirty="0"/>
              <a:t> 지정</a:t>
            </a:r>
            <a:r>
              <a:rPr lang="en-US" altLang="ko-KR" dirty="0"/>
              <a:t>(</a:t>
            </a:r>
            <a:r>
              <a:rPr lang="ko-KR" altLang="en-US" dirty="0"/>
              <a:t>기본값 </a:t>
            </a:r>
            <a:r>
              <a:rPr lang="en-US" altLang="ko-KR" dirty="0"/>
              <a:t>= </a:t>
            </a:r>
            <a:r>
              <a:rPr lang="ko-KR" altLang="en-US" dirty="0"/>
              <a:t>콤마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header: </a:t>
            </a:r>
            <a:r>
              <a:rPr lang="ko-KR" altLang="en-US" dirty="0"/>
              <a:t>헤더가 될 행 번호 지정</a:t>
            </a:r>
            <a:r>
              <a:rPr lang="en-US" altLang="ko-KR" dirty="0"/>
              <a:t>(</a:t>
            </a:r>
            <a:r>
              <a:rPr lang="ko-KR" altLang="en-US" dirty="0"/>
              <a:t>기본값 </a:t>
            </a:r>
            <a:r>
              <a:rPr lang="en-US" altLang="ko-KR" dirty="0"/>
              <a:t>= 0)</a:t>
            </a:r>
          </a:p>
          <a:p>
            <a:r>
              <a:rPr lang="en-US" altLang="ko-KR" dirty="0" err="1"/>
              <a:t>index_col</a:t>
            </a:r>
            <a:r>
              <a:rPr lang="en-US" altLang="ko-KR" dirty="0"/>
              <a:t>: </a:t>
            </a:r>
            <a:r>
              <a:rPr lang="ko-KR" altLang="en-US" dirty="0"/>
              <a:t>인덱스 열 지정</a:t>
            </a:r>
            <a:r>
              <a:rPr lang="en-US" altLang="ko-KR" dirty="0"/>
              <a:t>(</a:t>
            </a:r>
            <a:r>
              <a:rPr lang="ko-KR" altLang="en-US" dirty="0"/>
              <a:t>기본값 </a:t>
            </a:r>
            <a:r>
              <a:rPr lang="en-US" altLang="ko-KR" dirty="0"/>
              <a:t>= False)</a:t>
            </a:r>
          </a:p>
          <a:p>
            <a:r>
              <a:rPr lang="en-US" altLang="ko-KR" dirty="0"/>
              <a:t>names: </a:t>
            </a:r>
            <a:r>
              <a:rPr lang="ko-KR" altLang="en-US" dirty="0"/>
              <a:t>열 이름으로 사용할 문자열 리스트</a:t>
            </a:r>
          </a:p>
          <a:p>
            <a:r>
              <a:rPr lang="en-US" altLang="ko-KR" dirty="0"/>
              <a:t>encoding: </a:t>
            </a:r>
            <a:r>
              <a:rPr lang="ko-KR" altLang="en-US" dirty="0"/>
              <a:t>인코딩 방식을 지정</a:t>
            </a:r>
          </a:p>
          <a:p>
            <a:r>
              <a:rPr lang="en-US" altLang="ko-KR" b="1" dirty="0"/>
              <a:t>[</a:t>
            </a:r>
            <a:r>
              <a:rPr lang="en-US" altLang="ko-KR" b="1" dirty="0" err="1"/>
              <a:t>pop_simple</a:t>
            </a:r>
            <a:r>
              <a:rPr lang="en-US" altLang="ko-KR" b="1" dirty="0"/>
              <a:t> </a:t>
            </a:r>
            <a:r>
              <a:rPr lang="ko-KR" altLang="en-US" b="1" dirty="0"/>
              <a:t>데이터 셋 정보</a:t>
            </a:r>
            <a:r>
              <a:rPr lang="en-US" altLang="ko-KR" b="1" dirty="0"/>
              <a:t>]</a:t>
            </a:r>
            <a:endParaRPr lang="ko-KR" altLang="en-US" dirty="0"/>
          </a:p>
          <a:p>
            <a:r>
              <a:rPr lang="en-US" altLang="ko-KR" dirty="0"/>
              <a:t>year: </a:t>
            </a:r>
            <a:r>
              <a:rPr lang="ko-KR" altLang="en-US" dirty="0"/>
              <a:t>연도</a:t>
            </a:r>
          </a:p>
          <a:p>
            <a:r>
              <a:rPr lang="en-US" altLang="ko-KR" dirty="0"/>
              <a:t>household: </a:t>
            </a:r>
            <a:r>
              <a:rPr lang="ko-KR" altLang="en-US" dirty="0"/>
              <a:t>가구 수</a:t>
            </a:r>
          </a:p>
          <a:p>
            <a:r>
              <a:rPr lang="en-US" altLang="ko-KR" dirty="0" err="1"/>
              <a:t>k_male</a:t>
            </a:r>
            <a:r>
              <a:rPr lang="en-US" altLang="ko-KR" dirty="0"/>
              <a:t>: </a:t>
            </a:r>
            <a:r>
              <a:rPr lang="ko-KR" altLang="en-US" dirty="0"/>
              <a:t>한국인 남자</a:t>
            </a:r>
          </a:p>
          <a:p>
            <a:r>
              <a:rPr lang="en-US" altLang="ko-KR" dirty="0" err="1"/>
              <a:t>k_female</a:t>
            </a:r>
            <a:r>
              <a:rPr lang="en-US" altLang="ko-KR" dirty="0"/>
              <a:t>: </a:t>
            </a:r>
            <a:r>
              <a:rPr lang="ko-KR" altLang="en-US" dirty="0"/>
              <a:t>한국인 여자</a:t>
            </a:r>
          </a:p>
          <a:p>
            <a:r>
              <a:rPr lang="en-US" altLang="ko-KR" dirty="0" err="1"/>
              <a:t>f_male</a:t>
            </a:r>
            <a:r>
              <a:rPr lang="en-US" altLang="ko-KR" dirty="0"/>
              <a:t>: </a:t>
            </a:r>
            <a:r>
              <a:rPr lang="ko-KR" altLang="en-US" dirty="0"/>
              <a:t>외국인 남자</a:t>
            </a:r>
          </a:p>
          <a:p>
            <a:r>
              <a:rPr lang="en-US" altLang="ko-KR" dirty="0" err="1"/>
              <a:t>f_female</a:t>
            </a:r>
            <a:r>
              <a:rPr lang="en-US" altLang="ko-KR" dirty="0"/>
              <a:t>: </a:t>
            </a:r>
            <a:r>
              <a:rPr lang="ko-KR" altLang="en-US" dirty="0"/>
              <a:t>외국인 여자</a:t>
            </a:r>
          </a:p>
          <a:p>
            <a:pPr marL="0" indent="0">
              <a:buNone/>
            </a:pPr>
            <a:br>
              <a:rPr lang="ko-KR" altLang="en-US" dirty="0"/>
            </a:b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F7447B8-996A-4990-B09D-9409356C3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0"/>
            <a:ext cx="8017404" cy="497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3805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 </a:t>
            </a:r>
            <a:r>
              <a:rPr lang="en-US" altLang="ko-KR" dirty="0"/>
              <a:t>– CSV</a:t>
            </a:r>
            <a:r>
              <a:rPr lang="ko-KR" altLang="en-US" dirty="0"/>
              <a:t>파일 </a:t>
            </a:r>
            <a:r>
              <a:rPr lang="ko-KR" altLang="en-US" dirty="0" err="1"/>
              <a:t>읽어오기</a:t>
            </a:r>
            <a:r>
              <a:rPr lang="ko-KR" altLang="en-US" dirty="0"/>
              <a:t> 연습문제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br>
              <a:rPr lang="ko-KR" altLang="en-US" dirty="0"/>
            </a:b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4BEFE9-EE71-4B85-9273-BAC7FC46C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10143188" cy="524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1948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 </a:t>
            </a:r>
            <a:r>
              <a:rPr lang="en-US" altLang="ko-KR" dirty="0"/>
              <a:t>– </a:t>
            </a:r>
            <a:r>
              <a:rPr lang="ko-KR" altLang="en-US" dirty="0"/>
              <a:t>인덱스 다시 설정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인덱스 다시 설정</a:t>
            </a:r>
          </a:p>
          <a:p>
            <a:r>
              <a:rPr lang="ko-KR" altLang="en-US" dirty="0"/>
              <a:t>일반 열을 인덱스 열로 설정하거나</a:t>
            </a:r>
            <a:r>
              <a:rPr lang="en-US" altLang="ko-KR" dirty="0"/>
              <a:t>, </a:t>
            </a:r>
            <a:r>
              <a:rPr lang="ko-KR" altLang="en-US" dirty="0"/>
              <a:t>행 순서에 기반한 </a:t>
            </a:r>
            <a:r>
              <a:rPr lang="ko-KR" altLang="en-US" dirty="0" err="1"/>
              <a:t>정수값</a:t>
            </a:r>
            <a:r>
              <a:rPr lang="ko-KR" altLang="en-US" dirty="0"/>
              <a:t> 인덱스로 초기화 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일반 열을 인덱스로 지정</a:t>
            </a:r>
            <a:endParaRPr lang="ko-KR" altLang="en-US" sz="1200" dirty="0"/>
          </a:p>
          <a:p>
            <a:r>
              <a:rPr lang="ko-KR" altLang="en-US" dirty="0"/>
              <a:t>파일을 불러올 때 </a:t>
            </a:r>
            <a:r>
              <a:rPr lang="en-US" altLang="ko-KR" b="1" dirty="0" err="1"/>
              <a:t>index_col</a:t>
            </a:r>
            <a:r>
              <a:rPr lang="ko-KR" altLang="en-US" dirty="0"/>
              <a:t> 옵션을 사용해 인덱스가 될 열을 선택할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파일을 불러온 후에 </a:t>
            </a:r>
            <a:r>
              <a:rPr lang="en-US" altLang="ko-KR" b="1" dirty="0" err="1"/>
              <a:t>set_index</a:t>
            </a:r>
            <a:r>
              <a:rPr lang="en-US" altLang="ko-KR" b="1" dirty="0"/>
              <a:t>()</a:t>
            </a:r>
            <a:r>
              <a:rPr lang="ko-KR" altLang="en-US" dirty="0"/>
              <a:t> 메서드를 사용해 인덱스가 될 열을 설정할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br>
              <a:rPr lang="ko-KR" altLang="en-US" dirty="0"/>
            </a:b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E395B5-96F6-4DA9-9856-B12020D4C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228949"/>
            <a:ext cx="8017404" cy="22000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9315C5-033E-4151-AA78-8DD22C5EC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3737175"/>
            <a:ext cx="8017404" cy="273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295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 </a:t>
            </a:r>
            <a:r>
              <a:rPr lang="en-US" altLang="ko-KR" dirty="0"/>
              <a:t>– </a:t>
            </a:r>
            <a:r>
              <a:rPr lang="ko-KR" altLang="en-US" dirty="0"/>
              <a:t>인덱스 다시 설정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인덱스 이름 삭제</a:t>
            </a:r>
            <a:endParaRPr lang="ko-KR" altLang="en-US" sz="1200" dirty="0"/>
          </a:p>
          <a:p>
            <a:r>
              <a:rPr lang="ko-KR" altLang="en-US" dirty="0"/>
              <a:t>인덱스 이름은 특별히 사용할 일이 없으므로 삭제합니다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br>
              <a:rPr lang="ko-KR" altLang="en-US" dirty="0"/>
            </a:b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365915-4776-43EA-9CC6-E07F67BA9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8017404" cy="248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6164263" y="4173539"/>
            <a:ext cx="5486400" cy="1928004"/>
          </a:xfrm>
        </p:spPr>
        <p:txBody>
          <a:bodyPr/>
          <a:lstStyle/>
          <a:p>
            <a:r>
              <a:rPr lang="en-US" altLang="ko-KR" sz="1200" dirty="0" err="1"/>
              <a:t>Numpy</a:t>
            </a:r>
            <a:r>
              <a:rPr lang="en-US" altLang="ko-KR" sz="1200" dirty="0"/>
              <a:t> </a:t>
            </a:r>
            <a:r>
              <a:rPr lang="ko-KR" altLang="en-US" sz="1200" dirty="0"/>
              <a:t>배열의 기본 개념을 이해합니다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1</a:t>
            </a:r>
            <a:r>
              <a:rPr lang="ko-KR" altLang="en-US" sz="1200" dirty="0"/>
              <a:t>차원</a:t>
            </a:r>
            <a:r>
              <a:rPr lang="en-US" altLang="ko-KR" sz="1200" dirty="0"/>
              <a:t>, 2</a:t>
            </a:r>
            <a:r>
              <a:rPr lang="ko-KR" altLang="en-US" sz="1200" dirty="0"/>
              <a:t>차원</a:t>
            </a:r>
            <a:r>
              <a:rPr lang="en-US" altLang="ko-KR" sz="1200" dirty="0"/>
              <a:t>, 3</a:t>
            </a:r>
            <a:r>
              <a:rPr lang="ko-KR" altLang="en-US" sz="1200" dirty="0"/>
              <a:t>차원 배열을 만들 수 있습니다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Reshape </a:t>
            </a:r>
            <a:r>
              <a:rPr lang="ko-KR" altLang="en-US" sz="1200" dirty="0"/>
              <a:t>기능을 사용해 배열 형태를 바꿀 수 있습니다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인덱싱과 </a:t>
            </a:r>
            <a:r>
              <a:rPr lang="ko-KR" altLang="en-US" sz="1200" dirty="0" err="1"/>
              <a:t>슬라이싱으로</a:t>
            </a:r>
            <a:r>
              <a:rPr lang="ko-KR" altLang="en-US" sz="1200" dirty="0"/>
              <a:t> 원하는 데이터를 조회할 수 있습니다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배열 사이의 기본적인 연산을 수행할 수 있습니다</a:t>
            </a:r>
            <a:r>
              <a:rPr lang="en-US" altLang="ko-KR" sz="1200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98315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 </a:t>
            </a:r>
            <a:r>
              <a:rPr lang="en-US" altLang="ko-KR" dirty="0"/>
              <a:t>– </a:t>
            </a:r>
            <a:r>
              <a:rPr lang="ko-KR" altLang="en-US" dirty="0"/>
              <a:t>인덱스 다시 설정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인덱스 초기화</a:t>
            </a:r>
            <a:endParaRPr lang="ko-KR" altLang="en-US" sz="1200" dirty="0"/>
          </a:p>
          <a:p>
            <a:r>
              <a:rPr lang="en-US" altLang="ko-KR" b="1" dirty="0" err="1"/>
              <a:t>reset_index</a:t>
            </a:r>
            <a:r>
              <a:rPr lang="en-US" altLang="ko-KR" b="1" dirty="0"/>
              <a:t>()</a:t>
            </a:r>
            <a:r>
              <a:rPr lang="ko-KR" altLang="en-US" dirty="0"/>
              <a:t> 메서드를 사용해 행 번호에 기반한 정수 값으로 인덱스를 초기화 할 수 있습니다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drop=True</a:t>
            </a:r>
            <a:r>
              <a:rPr lang="ko-KR" altLang="en-US" dirty="0"/>
              <a:t>를 설정하면 기존 인덱스 열을 일반 열로 가져오지 않고 버립니다</a:t>
            </a:r>
            <a:r>
              <a:rPr lang="en-US" altLang="ko-KR" dirty="0"/>
              <a:t>.(</a:t>
            </a:r>
            <a:r>
              <a:rPr lang="ko-KR" altLang="en-US" dirty="0"/>
              <a:t>기본값</a:t>
            </a:r>
            <a:r>
              <a:rPr lang="en-US" altLang="ko-KR" dirty="0"/>
              <a:t>=False)</a:t>
            </a:r>
          </a:p>
          <a:p>
            <a:endParaRPr lang="en-US" altLang="ko-KR" dirty="0"/>
          </a:p>
          <a:p>
            <a:pPr marL="0" indent="0">
              <a:buNone/>
            </a:pPr>
            <a:br>
              <a:rPr lang="ko-KR" altLang="en-US" dirty="0"/>
            </a:b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FB0CD7C-8A8E-4F85-AF42-73EEE928C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2"/>
            <a:ext cx="8017404" cy="20407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920D131-E81B-4C31-B6E4-3C3CAE47D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90" y="3703444"/>
            <a:ext cx="7271575" cy="267574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7B30912-BBA4-4091-B661-7CC2E1096E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854" y="3682716"/>
            <a:ext cx="6876055" cy="267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189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 </a:t>
            </a:r>
            <a:r>
              <a:rPr lang="en-US" altLang="ko-KR" dirty="0"/>
              <a:t>– </a:t>
            </a:r>
            <a:r>
              <a:rPr lang="ko-KR" altLang="en-US" dirty="0"/>
              <a:t>인덱스 다시 설정 연습문제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br>
              <a:rPr lang="ko-KR" altLang="en-US" dirty="0"/>
            </a:b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3A48883-91D5-499E-81A1-5E8EA9347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02" y="1113573"/>
            <a:ext cx="7124165" cy="37899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2E1569A-E0E5-4D9C-81AF-BB1DADC93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598" y="2664340"/>
            <a:ext cx="6824135" cy="361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568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 </a:t>
            </a:r>
            <a:r>
              <a:rPr lang="en-US" altLang="ko-KR" dirty="0"/>
              <a:t>– </a:t>
            </a:r>
            <a:r>
              <a:rPr lang="ko-KR" altLang="en-US" dirty="0"/>
              <a:t>인덱스 다시 설정 연습문제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br>
              <a:rPr lang="ko-KR" altLang="en-US" dirty="0"/>
            </a:b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362474-6980-4CB0-AB44-803744889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13572"/>
            <a:ext cx="6406680" cy="33784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78668EA-1C84-4783-8151-30397C097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096" y="2844800"/>
            <a:ext cx="6646029" cy="324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726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 </a:t>
            </a:r>
            <a:r>
              <a:rPr lang="en-US" altLang="ko-KR" dirty="0"/>
              <a:t>– </a:t>
            </a:r>
            <a:r>
              <a:rPr lang="ko-KR" altLang="en-US" dirty="0"/>
              <a:t>인덱스 다시 설정 연습문제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br>
              <a:rPr lang="ko-KR" altLang="en-US" dirty="0"/>
            </a:b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59C7B6-895D-4861-89D9-4386B44DB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4" y="1113571"/>
            <a:ext cx="11670591" cy="486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329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6164263" y="4173539"/>
            <a:ext cx="5486400" cy="1928004"/>
          </a:xfrm>
        </p:spPr>
        <p:txBody>
          <a:bodyPr/>
          <a:lstStyle/>
          <a:p>
            <a:r>
              <a:rPr lang="ko-KR" altLang="en-US" sz="1200" dirty="0"/>
              <a:t>데이터프레임 탐색은 </a:t>
            </a:r>
            <a:r>
              <a:rPr lang="ko-KR" altLang="en-US" sz="1200" b="1" dirty="0"/>
              <a:t>데이터프레임</a:t>
            </a:r>
            <a:r>
              <a:rPr lang="ko-KR" altLang="en-US" sz="1200" dirty="0"/>
              <a:t>의 </a:t>
            </a:r>
            <a:r>
              <a:rPr lang="ko-KR" altLang="en-US" sz="1200" b="1" dirty="0"/>
              <a:t>키</a:t>
            </a:r>
            <a:r>
              <a:rPr lang="ko-KR" altLang="en-US" sz="1200" dirty="0"/>
              <a:t>와 </a:t>
            </a:r>
            <a:r>
              <a:rPr lang="ko-KR" altLang="en-US" sz="1200" b="1" dirty="0"/>
              <a:t>몸무게</a:t>
            </a:r>
            <a:r>
              <a:rPr lang="ko-KR" altLang="en-US" sz="1200" dirty="0"/>
              <a:t>를 재는 것이라 할 수 있습니다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파일에서 불러온 데이터의 크기</a:t>
            </a:r>
            <a:r>
              <a:rPr lang="en-US" altLang="ko-KR" sz="1200" dirty="0"/>
              <a:t>, </a:t>
            </a:r>
            <a:r>
              <a:rPr lang="ko-KR" altLang="en-US" sz="1200" dirty="0"/>
              <a:t>내용</a:t>
            </a:r>
            <a:r>
              <a:rPr lang="en-US" altLang="ko-KR" sz="1200" dirty="0"/>
              <a:t>, </a:t>
            </a:r>
            <a:r>
              <a:rPr lang="ko-KR" altLang="en-US" sz="1200" dirty="0"/>
              <a:t>분포</a:t>
            </a:r>
            <a:r>
              <a:rPr lang="en-US" altLang="ko-KR" sz="1200" dirty="0"/>
              <a:t>, </a:t>
            </a:r>
            <a:r>
              <a:rPr lang="ko-KR" altLang="en-US" sz="1200" dirty="0"/>
              <a:t>누락된 값 등을 확인할 수 있어야 합니다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확인된 내용을 통해 데이터 </a:t>
            </a:r>
            <a:r>
              <a:rPr lang="ko-KR" altLang="en-US" sz="1200" dirty="0" err="1"/>
              <a:t>전처리</a:t>
            </a:r>
            <a:r>
              <a:rPr lang="ko-KR" altLang="en-US" sz="1200" dirty="0"/>
              <a:t> 필요 여부를 결정합니다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데이터를 알아야 데이터를 분석할 수 있습니다</a:t>
            </a:r>
            <a:r>
              <a:rPr lang="en-US" altLang="ko-KR" sz="1200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09443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데이터프레임 탐색</a:t>
            </a:r>
          </a:p>
          <a:p>
            <a:r>
              <a:rPr lang="ko-KR" altLang="en-US" dirty="0"/>
              <a:t>데이터프레임 탐색은 </a:t>
            </a:r>
            <a:r>
              <a:rPr lang="ko-KR" altLang="en-US" b="1" dirty="0"/>
              <a:t>데이터프레임</a:t>
            </a:r>
            <a:r>
              <a:rPr lang="ko-KR" altLang="en-US" dirty="0"/>
              <a:t>의 </a:t>
            </a:r>
            <a:r>
              <a:rPr lang="ko-KR" altLang="en-US" b="1" dirty="0"/>
              <a:t>키</a:t>
            </a:r>
            <a:r>
              <a:rPr lang="ko-KR" altLang="en-US" dirty="0"/>
              <a:t>와 </a:t>
            </a:r>
            <a:r>
              <a:rPr lang="ko-KR" altLang="en-US" b="1" dirty="0"/>
              <a:t>몸무게</a:t>
            </a:r>
            <a:r>
              <a:rPr lang="ko-KR" altLang="en-US" dirty="0"/>
              <a:t>를 재는 것이라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파일에서 불러온 데이터의 크기</a:t>
            </a:r>
            <a:r>
              <a:rPr lang="en-US" altLang="ko-KR" dirty="0"/>
              <a:t>, </a:t>
            </a:r>
            <a:r>
              <a:rPr lang="ko-KR" altLang="en-US" dirty="0"/>
              <a:t>내용</a:t>
            </a:r>
            <a:r>
              <a:rPr lang="en-US" altLang="ko-KR" dirty="0"/>
              <a:t>, </a:t>
            </a:r>
            <a:r>
              <a:rPr lang="ko-KR" altLang="en-US" dirty="0"/>
              <a:t>분포</a:t>
            </a:r>
            <a:r>
              <a:rPr lang="en-US" altLang="ko-KR" dirty="0"/>
              <a:t>, </a:t>
            </a:r>
            <a:r>
              <a:rPr lang="ko-KR" altLang="en-US" dirty="0"/>
              <a:t>누락된 값 등을 확인할 수 있어야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확인된 내용을 통해 데이터 </a:t>
            </a:r>
            <a:r>
              <a:rPr lang="ko-KR" altLang="en-US" dirty="0" err="1"/>
              <a:t>전처리</a:t>
            </a:r>
            <a:r>
              <a:rPr lang="ko-KR" altLang="en-US" dirty="0"/>
              <a:t> 필요 여부를 결정합니다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데이터를 알아야 데이터를 분석할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="1" dirty="0"/>
              <a:t>[tips </a:t>
            </a:r>
            <a:r>
              <a:rPr lang="ko-KR" altLang="en-US" b="1" dirty="0"/>
              <a:t>데이터 셋 정보</a:t>
            </a:r>
            <a:r>
              <a:rPr lang="en-US" altLang="ko-KR" b="1" dirty="0"/>
              <a:t>]</a:t>
            </a:r>
            <a:endParaRPr lang="ko-KR" altLang="en-US" dirty="0"/>
          </a:p>
          <a:p>
            <a:r>
              <a:rPr lang="en-US" altLang="ko-KR" dirty="0" err="1"/>
              <a:t>total_bill</a:t>
            </a:r>
            <a:r>
              <a:rPr lang="en-US" altLang="ko-KR" dirty="0"/>
              <a:t>: </a:t>
            </a:r>
            <a:r>
              <a:rPr lang="ko-KR" altLang="en-US" dirty="0"/>
              <a:t>금액</a:t>
            </a:r>
          </a:p>
          <a:p>
            <a:r>
              <a:rPr lang="en-US" altLang="ko-KR" dirty="0"/>
              <a:t>tip: </a:t>
            </a:r>
            <a:r>
              <a:rPr lang="ko-KR" altLang="en-US" dirty="0"/>
              <a:t>팁</a:t>
            </a:r>
          </a:p>
          <a:p>
            <a:r>
              <a:rPr lang="en-US" altLang="ko-KR" dirty="0"/>
              <a:t>sex: </a:t>
            </a:r>
            <a:r>
              <a:rPr lang="ko-KR" altLang="en-US" dirty="0"/>
              <a:t>성별</a:t>
            </a:r>
            <a:r>
              <a:rPr lang="en-US" altLang="ko-KR" dirty="0"/>
              <a:t>(Male, Female)</a:t>
            </a:r>
          </a:p>
          <a:p>
            <a:r>
              <a:rPr lang="en-US" altLang="ko-KR" dirty="0"/>
              <a:t>smoker: </a:t>
            </a:r>
            <a:r>
              <a:rPr lang="ko-KR" altLang="en-US" dirty="0"/>
              <a:t>흡연 여부</a:t>
            </a:r>
            <a:r>
              <a:rPr lang="en-US" altLang="ko-KR" dirty="0"/>
              <a:t>(Yes. No)</a:t>
            </a:r>
          </a:p>
          <a:p>
            <a:r>
              <a:rPr lang="en-US" altLang="ko-KR" dirty="0"/>
              <a:t>day: </a:t>
            </a:r>
            <a:r>
              <a:rPr lang="ko-KR" altLang="en-US" dirty="0"/>
              <a:t>요일</a:t>
            </a:r>
            <a:r>
              <a:rPr lang="en-US" altLang="ko-KR" dirty="0"/>
              <a:t>([</a:t>
            </a:r>
            <a:r>
              <a:rPr lang="en-US" altLang="ko-KR" dirty="0" err="1"/>
              <a:t>Thur</a:t>
            </a:r>
            <a:r>
              <a:rPr lang="en-US" altLang="ko-KR" dirty="0"/>
              <a:t>, Fri, Sat, Sun)</a:t>
            </a:r>
          </a:p>
          <a:p>
            <a:r>
              <a:rPr lang="en-US" altLang="ko-KR" dirty="0"/>
              <a:t>time: </a:t>
            </a:r>
            <a:r>
              <a:rPr lang="ko-KR" altLang="en-US" dirty="0"/>
              <a:t>시간</a:t>
            </a:r>
            <a:r>
              <a:rPr lang="en-US" altLang="ko-KR" dirty="0"/>
              <a:t>(Dinner, Lunch)</a:t>
            </a:r>
          </a:p>
          <a:p>
            <a:r>
              <a:rPr lang="en-US" altLang="ko-KR" dirty="0"/>
              <a:t>size: </a:t>
            </a:r>
            <a:r>
              <a:rPr lang="ko-KR" altLang="en-US" dirty="0"/>
              <a:t>고객 수</a:t>
            </a:r>
          </a:p>
          <a:p>
            <a:endParaRPr lang="en-US" altLang="ko-KR" dirty="0"/>
          </a:p>
          <a:p>
            <a:pPr marL="0" indent="0">
              <a:buNone/>
            </a:pPr>
            <a:br>
              <a:rPr lang="ko-KR" altLang="en-US" dirty="0"/>
            </a:b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B79F40-78DB-4B0D-A46A-8AD453F20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0"/>
            <a:ext cx="8017404" cy="469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342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우선 익숙해져야 할 것들</a:t>
            </a:r>
            <a:endParaRPr lang="ko-KR" altLang="en-US" sz="1300" dirty="0"/>
          </a:p>
          <a:p>
            <a:r>
              <a:rPr lang="en-US" altLang="ko-KR" dirty="0"/>
              <a:t>head(): </a:t>
            </a:r>
            <a:r>
              <a:rPr lang="ko-KR" altLang="en-US" dirty="0"/>
              <a:t>상위 데이터 확인</a:t>
            </a:r>
          </a:p>
          <a:p>
            <a:r>
              <a:rPr lang="en-US" altLang="ko-KR" dirty="0"/>
              <a:t>tail(): </a:t>
            </a:r>
            <a:r>
              <a:rPr lang="ko-KR" altLang="en-US" dirty="0"/>
              <a:t>하위 데이터 확인</a:t>
            </a:r>
          </a:p>
          <a:p>
            <a:r>
              <a:rPr lang="en-US" altLang="ko-KR" dirty="0"/>
              <a:t>shape: </a:t>
            </a:r>
            <a:r>
              <a:rPr lang="ko-KR" altLang="en-US" dirty="0"/>
              <a:t>데이터프레임 크기</a:t>
            </a:r>
          </a:p>
          <a:p>
            <a:r>
              <a:rPr lang="en-US" altLang="ko-KR" dirty="0"/>
              <a:t>index: </a:t>
            </a:r>
            <a:r>
              <a:rPr lang="ko-KR" altLang="en-US" dirty="0"/>
              <a:t>인덱스 정보 확인</a:t>
            </a:r>
          </a:p>
          <a:p>
            <a:r>
              <a:rPr lang="en-US" altLang="ko-KR" dirty="0"/>
              <a:t>values: </a:t>
            </a:r>
            <a:r>
              <a:rPr lang="ko-KR" altLang="en-US" dirty="0"/>
              <a:t>값 정보 확인</a:t>
            </a:r>
          </a:p>
          <a:p>
            <a:r>
              <a:rPr lang="en-US" altLang="ko-KR" dirty="0"/>
              <a:t>columns: </a:t>
            </a:r>
            <a:r>
              <a:rPr lang="ko-KR" altLang="en-US" dirty="0"/>
              <a:t>열 정보 확인</a:t>
            </a:r>
          </a:p>
          <a:p>
            <a:r>
              <a:rPr lang="en-US" altLang="ko-KR" dirty="0" err="1"/>
              <a:t>dtypes</a:t>
            </a:r>
            <a:r>
              <a:rPr lang="en-US" altLang="ko-KR" dirty="0"/>
              <a:t>: </a:t>
            </a:r>
            <a:r>
              <a:rPr lang="ko-KR" altLang="en-US" dirty="0"/>
              <a:t>열 자료형 확인</a:t>
            </a:r>
          </a:p>
          <a:p>
            <a:r>
              <a:rPr lang="en-US" altLang="ko-KR" dirty="0"/>
              <a:t>info(): </a:t>
            </a:r>
            <a:r>
              <a:rPr lang="ko-KR" altLang="en-US" dirty="0"/>
              <a:t>열에 대한 상세한 정보 확인</a:t>
            </a:r>
          </a:p>
          <a:p>
            <a:r>
              <a:rPr lang="en-US" altLang="ko-KR" dirty="0"/>
              <a:t>describe(): </a:t>
            </a:r>
            <a:r>
              <a:rPr lang="ko-KR" altLang="en-US" dirty="0"/>
              <a:t>기술통계정보 확인</a:t>
            </a:r>
          </a:p>
          <a:p>
            <a:endParaRPr lang="en-US" altLang="ko-KR" dirty="0"/>
          </a:p>
          <a:p>
            <a:pPr marL="0" indent="0">
              <a:buNone/>
            </a:pPr>
            <a:br>
              <a:rPr lang="ko-KR" altLang="en-US" dirty="0"/>
            </a:b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678014-146B-4993-8DCE-6CE5E3161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8017404" cy="469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6626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앞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뒤 일부 데이터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크기 확인</a:t>
            </a:r>
          </a:p>
          <a:p>
            <a:r>
              <a:rPr lang="en-US" altLang="ko-KR" b="1" dirty="0"/>
              <a:t>head(</a:t>
            </a:r>
            <a:r>
              <a:rPr lang="en-US" altLang="ko-KR" b="1" i="1" dirty="0"/>
              <a:t>n</a:t>
            </a:r>
            <a:r>
              <a:rPr lang="en-US" altLang="ko-KR" b="1" dirty="0"/>
              <a:t>), tail(</a:t>
            </a:r>
            <a:r>
              <a:rPr lang="en-US" altLang="ko-KR" b="1" i="1" dirty="0"/>
              <a:t>n</a:t>
            </a:r>
            <a:r>
              <a:rPr lang="en-US" altLang="ko-KR" b="1" dirty="0"/>
              <a:t>)</a:t>
            </a:r>
            <a:r>
              <a:rPr lang="ko-KR" altLang="en-US" dirty="0"/>
              <a:t> 메서드를 사용해 앞 뒤 데이터를 확인합니다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개수를 지정하지 않으면 기본적으로 </a:t>
            </a:r>
            <a:r>
              <a:rPr lang="en-US" altLang="ko-KR" dirty="0"/>
              <a:t>5</a:t>
            </a:r>
            <a:r>
              <a:rPr lang="ko-KR" altLang="en-US" dirty="0"/>
              <a:t>개 행이 조회됩니다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상위 데이터 확인</a:t>
            </a:r>
            <a:endParaRPr lang="en-US" altLang="ko-KR" sz="1200" dirty="0"/>
          </a:p>
          <a:p>
            <a:endParaRPr lang="en-US" altLang="ko-KR" dirty="0"/>
          </a:p>
          <a:p>
            <a:pPr marL="0" indent="0">
              <a:buNone/>
            </a:pPr>
            <a:br>
              <a:rPr lang="ko-KR" altLang="en-US" dirty="0"/>
            </a:b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00B4A9-A543-4FE8-AD52-5D5A0AA04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2590799"/>
            <a:ext cx="8017404" cy="349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3867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하위 데이터 확인</a:t>
            </a:r>
            <a:endParaRPr lang="en-US" altLang="ko-KR" sz="1200" dirty="0"/>
          </a:p>
          <a:p>
            <a:pPr marL="0" indent="0">
              <a:buNone/>
            </a:pPr>
            <a:br>
              <a:rPr lang="ko-KR" altLang="en-US" dirty="0"/>
            </a:b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크기 확인</a:t>
            </a:r>
            <a:endParaRPr lang="ko-KR" altLang="en-US" sz="1200" dirty="0"/>
          </a:p>
          <a:p>
            <a:r>
              <a:rPr lang="en-US" altLang="ko-KR" b="1" dirty="0"/>
              <a:t>(rows, cols)</a:t>
            </a:r>
            <a:r>
              <a:rPr lang="ko-KR" altLang="en-US" dirty="0"/>
              <a:t> 값을 갖는 </a:t>
            </a:r>
            <a:r>
              <a:rPr lang="ko-KR" altLang="en-US" b="1" dirty="0" err="1"/>
              <a:t>튜플</a:t>
            </a:r>
            <a:r>
              <a:rPr lang="ko-KR" altLang="en-US" dirty="0"/>
              <a:t> 형태로 확인이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데이터를 분석할 때 처리할 </a:t>
            </a:r>
            <a:r>
              <a:rPr lang="ko-KR" altLang="en-US" b="1" dirty="0"/>
              <a:t>데이터 양을 확인</a:t>
            </a:r>
            <a:r>
              <a:rPr lang="ko-KR" altLang="en-US" dirty="0"/>
              <a:t>하는 목적으로 많이 사용 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D122BC-B21D-4996-9852-3023ABDD1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3"/>
            <a:ext cx="8017404" cy="23154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790BDE-7C10-4A44-A622-6F207B6CC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526688"/>
            <a:ext cx="8017404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053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열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행 정보 보기</a:t>
            </a:r>
          </a:p>
          <a:p>
            <a:pPr>
              <a:buAutoNum type="arabicParenR"/>
            </a:pPr>
            <a:r>
              <a:rPr lang="ko-KR" altLang="en-US" sz="1200" b="1" dirty="0"/>
              <a:t>인덱스 확인</a:t>
            </a:r>
            <a:endParaRPr lang="en-US" altLang="ko-KR" sz="1200" b="1" dirty="0"/>
          </a:p>
          <a:p>
            <a:pPr>
              <a:buAutoNum type="arabicParenR"/>
            </a:pPr>
            <a:endParaRPr lang="en-US" altLang="ko-KR" sz="1200" b="1" dirty="0"/>
          </a:p>
          <a:p>
            <a:pPr>
              <a:buAutoNum type="arabicParenR"/>
            </a:pPr>
            <a:endParaRPr lang="en-US" altLang="ko-KR" sz="1200" b="1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값 확인</a:t>
            </a:r>
            <a:endParaRPr lang="ko-KR" altLang="en-US" sz="1200" dirty="0"/>
          </a:p>
          <a:p>
            <a:r>
              <a:rPr lang="en-US" altLang="ko-KR" dirty="0"/>
              <a:t>values </a:t>
            </a:r>
            <a:r>
              <a:rPr lang="ko-KR" altLang="en-US" dirty="0"/>
              <a:t>속성 조회 결과는 </a:t>
            </a:r>
            <a:r>
              <a:rPr lang="en-US" altLang="ko-KR" dirty="0"/>
              <a:t>Array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열 확인</a:t>
            </a: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7FB925-1872-44D4-A0D9-9DE860B18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193656"/>
            <a:ext cx="8017404" cy="7309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1E550C-136E-4124-877A-98370A89E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2098879"/>
            <a:ext cx="8017404" cy="203118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807665A-4DE0-41AF-ADFA-5892AE28EE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453387"/>
            <a:ext cx="8017404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69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라이브러리 불러오기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라이브러리 불러오기</a:t>
            </a:r>
          </a:p>
          <a:p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배열을 사용하려면 우선 </a:t>
            </a:r>
            <a:r>
              <a:rPr lang="en-US" altLang="ko-KR" b="1" dirty="0" err="1"/>
              <a:t>numpy</a:t>
            </a:r>
            <a:r>
              <a:rPr lang="ko-KR" altLang="en-US" dirty="0"/>
              <a:t> 라이브러리를 불러와야 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라이브러리는 일반적으로 </a:t>
            </a:r>
            <a:r>
              <a:rPr lang="en-US" altLang="ko-KR" b="1" dirty="0"/>
              <a:t>np</a:t>
            </a:r>
            <a:r>
              <a:rPr lang="ko-KR" altLang="en-US" dirty="0"/>
              <a:t> 별칭을 붙여 불러옵니다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DEC986-ED7F-4D52-94D4-4317659BD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568552"/>
            <a:ext cx="8017404" cy="914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D7F4450-77A9-448B-A071-ADB47CF63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7" y="2663213"/>
            <a:ext cx="6643749" cy="36709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565FB74-564E-49C2-851D-34DFAE051A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668" y="2880775"/>
            <a:ext cx="5846489" cy="392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226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/>
              <a:t>자료형 확인</a:t>
            </a:r>
            <a:endParaRPr lang="ko-KR" altLang="en-US" sz="1200" dirty="0"/>
          </a:p>
          <a:p>
            <a:r>
              <a:rPr lang="en-US" altLang="ko-KR" dirty="0"/>
              <a:t>int64: </a:t>
            </a:r>
            <a:r>
              <a:rPr lang="ko-KR" altLang="en-US" dirty="0"/>
              <a:t>정수형 데이터</a:t>
            </a:r>
            <a:r>
              <a:rPr lang="en-US" altLang="ko-KR" dirty="0"/>
              <a:t>(int)</a:t>
            </a:r>
          </a:p>
          <a:p>
            <a:r>
              <a:rPr lang="en-US" altLang="ko-KR" dirty="0"/>
              <a:t>float64: </a:t>
            </a:r>
            <a:r>
              <a:rPr lang="ko-KR" altLang="en-US" dirty="0"/>
              <a:t>실수형 데이터</a:t>
            </a:r>
            <a:r>
              <a:rPr lang="en-US" altLang="ko-KR" dirty="0"/>
              <a:t>(float)</a:t>
            </a:r>
          </a:p>
          <a:p>
            <a:r>
              <a:rPr lang="en-US" altLang="ko-KR" dirty="0"/>
              <a:t>object: </a:t>
            </a:r>
            <a:r>
              <a:rPr lang="ko-KR" altLang="en-US" dirty="0"/>
              <a:t>문자열 데이터</a:t>
            </a:r>
            <a:r>
              <a:rPr lang="en-US" altLang="ko-KR" dirty="0"/>
              <a:t>(string)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38E43F-D9DA-4F9B-B482-4579E1F9F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76624"/>
            <a:ext cx="8017404" cy="518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254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5) </a:t>
            </a:r>
            <a:r>
              <a:rPr lang="ko-KR" altLang="en-US" sz="1200" b="1" dirty="0"/>
              <a:t>기술 통계 확인</a:t>
            </a:r>
            <a:endParaRPr lang="ko-KR" altLang="en-US" sz="1200" dirty="0"/>
          </a:p>
          <a:p>
            <a:r>
              <a:rPr lang="ko-KR" altLang="en-US" dirty="0"/>
              <a:t>기술 통계</a:t>
            </a:r>
            <a:r>
              <a:rPr lang="en-US" altLang="ko-KR" dirty="0"/>
              <a:t>(Descriptive Statistics)</a:t>
            </a:r>
            <a:r>
              <a:rPr lang="ko-KR" altLang="en-US" dirty="0"/>
              <a:t>는 데이터의 정리</a:t>
            </a:r>
            <a:r>
              <a:rPr lang="en-US" altLang="ko-KR" dirty="0"/>
              <a:t>, </a:t>
            </a:r>
            <a:r>
              <a:rPr lang="ko-KR" altLang="en-US" dirty="0"/>
              <a:t>요약</a:t>
            </a:r>
            <a:r>
              <a:rPr lang="en-US" altLang="ko-KR" dirty="0"/>
              <a:t>, </a:t>
            </a:r>
            <a:r>
              <a:rPr lang="ko-KR" altLang="en-US" dirty="0"/>
              <a:t>해석</a:t>
            </a:r>
            <a:r>
              <a:rPr lang="en-US" altLang="ko-KR" dirty="0"/>
              <a:t>, </a:t>
            </a:r>
            <a:r>
              <a:rPr lang="ko-KR" altLang="en-US" dirty="0"/>
              <a:t>표현 등을 통해 데이터가 갖는 특성을 나타내는 정보입니다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describe() </a:t>
            </a:r>
            <a:r>
              <a:rPr lang="ko-KR" altLang="en-US" dirty="0"/>
              <a:t>메서드는 데이터에 대한 많은 정보를 제공하는 매우 중요한 메서드입니다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개수</a:t>
            </a:r>
            <a:r>
              <a:rPr lang="en-US" altLang="ko-KR" dirty="0"/>
              <a:t>(count), </a:t>
            </a:r>
            <a:r>
              <a:rPr lang="ko-KR" altLang="en-US" dirty="0"/>
              <a:t>평균</a:t>
            </a:r>
            <a:r>
              <a:rPr lang="en-US" altLang="ko-KR" dirty="0"/>
              <a:t>(mean), </a:t>
            </a:r>
            <a:r>
              <a:rPr lang="ko-KR" altLang="en-US" dirty="0"/>
              <a:t>표준편차</a:t>
            </a:r>
            <a:r>
              <a:rPr lang="en-US" altLang="ko-KR" dirty="0"/>
              <a:t>(std), </a:t>
            </a:r>
            <a:r>
              <a:rPr lang="ko-KR" altLang="en-US" dirty="0"/>
              <a:t>최솟값</a:t>
            </a:r>
            <a:r>
              <a:rPr lang="en-US" altLang="ko-KR" dirty="0"/>
              <a:t>(min), </a:t>
            </a:r>
            <a:r>
              <a:rPr lang="ko-KR" altLang="en-US" dirty="0" err="1"/>
              <a:t>사분위값</a:t>
            </a:r>
            <a:r>
              <a:rPr lang="en-US" altLang="ko-KR" dirty="0"/>
              <a:t>(25%, 50%, 75%), </a:t>
            </a:r>
            <a:r>
              <a:rPr lang="ko-KR" altLang="en-US" dirty="0"/>
              <a:t>최댓값</a:t>
            </a:r>
            <a:r>
              <a:rPr lang="en-US" altLang="ko-KR" dirty="0"/>
              <a:t>(max)</a:t>
            </a:r>
            <a:r>
              <a:rPr lang="ko-KR" altLang="en-US" dirty="0"/>
              <a:t>을 표시합니다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일부 열에 대해서만 기술 통계를 확인할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DED09D-84F4-4899-BFE1-4082B8F49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208616"/>
            <a:ext cx="8017404" cy="25759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DBA9234-BE40-42BD-ABDF-A491B3A7D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964275"/>
            <a:ext cx="8017404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674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 연습문제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87AD21-8582-4E49-A130-B3827073B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6274950" cy="38902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33395C-E743-46E6-BD0B-DD08E3DF3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480" y="3494393"/>
            <a:ext cx="6434667" cy="286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7763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 연습문제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A94336-B6E0-4272-90E0-F90A41A33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6416514" cy="31620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22F61F4-B104-460F-89C9-0A0B4568D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966" y="3987800"/>
            <a:ext cx="6468485" cy="26303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D920A45-8552-4602-A5E4-AE47E383AA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79" y="1247594"/>
            <a:ext cx="6171416" cy="327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625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 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정렬해서 보기</a:t>
            </a:r>
          </a:p>
          <a:p>
            <a:r>
              <a:rPr lang="ko-KR" altLang="en-US" dirty="0"/>
              <a:t>인덱스를 기준으로 정렬하는 방법과 특정 열을 기준으로 정렬하는 방법이 있습니다</a:t>
            </a:r>
            <a:r>
              <a:rPr lang="en-US" altLang="ko-KR" dirty="0"/>
              <a:t>.</a:t>
            </a:r>
          </a:p>
          <a:p>
            <a:r>
              <a:rPr lang="en-US" altLang="ko-KR" b="1" dirty="0" err="1"/>
              <a:t>sort_values</a:t>
            </a:r>
            <a:r>
              <a:rPr lang="en-US" altLang="ko-KR" b="1" dirty="0"/>
              <a:t>()</a:t>
            </a:r>
            <a:r>
              <a:rPr lang="ko-KR" altLang="en-US" dirty="0"/>
              <a:t> 메서드로 </a:t>
            </a:r>
            <a:r>
              <a:rPr lang="ko-KR" altLang="en-US" b="1" dirty="0"/>
              <a:t>특정 열</a:t>
            </a:r>
            <a:r>
              <a:rPr lang="ko-KR" altLang="en-US" dirty="0"/>
              <a:t>을 기준으로 정렬합니다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ascending</a:t>
            </a:r>
            <a:r>
              <a:rPr lang="ko-KR" altLang="en-US" dirty="0"/>
              <a:t> 옵션을 설정해 오름차순</a:t>
            </a:r>
            <a:r>
              <a:rPr lang="en-US" altLang="ko-KR" dirty="0"/>
              <a:t>, </a:t>
            </a:r>
            <a:r>
              <a:rPr lang="ko-KR" altLang="en-US" dirty="0"/>
              <a:t>내림차순을 설정할 수 있습니다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ascending=True: </a:t>
            </a:r>
            <a:r>
              <a:rPr lang="ko-KR" altLang="en-US" dirty="0"/>
              <a:t>오름차순 정렬</a:t>
            </a:r>
            <a:r>
              <a:rPr lang="en-US" altLang="ko-KR" dirty="0"/>
              <a:t>(</a:t>
            </a:r>
            <a:r>
              <a:rPr lang="ko-KR" altLang="en-US" dirty="0"/>
              <a:t>기본값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ascending=False: </a:t>
            </a:r>
            <a:r>
              <a:rPr lang="ko-KR" altLang="en-US" dirty="0"/>
              <a:t>내림차순 정렬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BD74AA-A4FD-4861-B2AE-57D55672D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497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724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 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정렬해서 보기</a:t>
            </a:r>
          </a:p>
          <a:p>
            <a:r>
              <a:rPr lang="en-US" altLang="ko-KR" dirty="0"/>
              <a:t>172, 111</a:t>
            </a:r>
            <a:r>
              <a:rPr lang="ko-KR" altLang="en-US" dirty="0"/>
              <a:t>이 바뀐 것을 확인한다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F3C458A-B518-4341-9784-6B4FDD662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31600"/>
            <a:ext cx="8017404" cy="495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178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 연습문제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CD69BF-3288-4BC4-A7FE-618B07804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6521095" cy="40667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833C62-B741-440C-A2BE-FB2F4B1A5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734" y="2327339"/>
            <a:ext cx="5909863" cy="415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066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 연습문제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A807FE-CD35-40F7-99BC-EAEAC1279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13572"/>
            <a:ext cx="5970584" cy="47284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7AEC43B-DD82-475C-867E-680E6BC10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650" y="2306795"/>
            <a:ext cx="6336149" cy="412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561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 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기본 집계</a:t>
            </a:r>
          </a:p>
          <a:p>
            <a:r>
              <a:rPr lang="ko-KR" altLang="en-US" dirty="0"/>
              <a:t>데이터를 좀더 이해하기 위해 </a:t>
            </a:r>
            <a:r>
              <a:rPr lang="ko-KR" altLang="en-US" dirty="0" err="1"/>
              <a:t>고유값</a:t>
            </a:r>
            <a:r>
              <a:rPr lang="en-US" altLang="ko-KR" dirty="0"/>
              <a:t>, </a:t>
            </a:r>
            <a:r>
              <a:rPr lang="ko-KR" altLang="en-US" dirty="0"/>
              <a:t>합</a:t>
            </a:r>
            <a:r>
              <a:rPr lang="en-US" altLang="ko-KR" dirty="0"/>
              <a:t>, 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최댓값</a:t>
            </a:r>
            <a:r>
              <a:rPr lang="en-US" altLang="ko-KR" dirty="0"/>
              <a:t>, </a:t>
            </a:r>
            <a:r>
              <a:rPr lang="ko-KR" altLang="en-US" dirty="0"/>
              <a:t>최솟값 등을 확인합니다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sz="1300" b="1" dirty="0" err="1"/>
              <a:t>고유값</a:t>
            </a:r>
            <a:r>
              <a:rPr lang="ko-KR" altLang="en-US" sz="1300" b="1" dirty="0"/>
              <a:t> 확인</a:t>
            </a:r>
          </a:p>
          <a:p>
            <a:r>
              <a:rPr lang="ko-KR" altLang="en-US" dirty="0"/>
              <a:t>범주형 열</a:t>
            </a:r>
            <a:r>
              <a:rPr lang="en-US" altLang="ko-KR" dirty="0"/>
              <a:t>(</a:t>
            </a:r>
            <a:r>
              <a:rPr lang="ko-KR" altLang="en-US" dirty="0"/>
              <a:t>열이 가진 값이 일정한 값인 경우</a:t>
            </a:r>
            <a:r>
              <a:rPr lang="en-US" altLang="ko-KR" dirty="0"/>
              <a:t>,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등급 등</a:t>
            </a:r>
            <a:r>
              <a:rPr lang="en-US" altLang="ko-KR" dirty="0"/>
              <a:t>)</a:t>
            </a:r>
            <a:r>
              <a:rPr lang="ko-KR" altLang="en-US" dirty="0"/>
              <a:t>인지 확인할 때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 err="1"/>
              <a:t>고유값</a:t>
            </a:r>
            <a:r>
              <a:rPr lang="ko-KR" altLang="en-US" sz="1200" b="1" dirty="0"/>
              <a:t> 확인</a:t>
            </a:r>
            <a:endParaRPr lang="ko-KR" altLang="en-US" sz="1200" dirty="0"/>
          </a:p>
          <a:p>
            <a:r>
              <a:rPr lang="en-US" altLang="ko-KR" dirty="0"/>
              <a:t>unique() </a:t>
            </a:r>
            <a:r>
              <a:rPr lang="ko-KR" altLang="en-US" dirty="0"/>
              <a:t>메서드로 </a:t>
            </a:r>
            <a:r>
              <a:rPr lang="ko-KR" altLang="en-US" dirty="0" err="1"/>
              <a:t>고유값을</a:t>
            </a:r>
            <a:r>
              <a:rPr lang="ko-KR" altLang="en-US" dirty="0"/>
              <a:t> 확인하며</a:t>
            </a:r>
            <a:r>
              <a:rPr lang="en-US" altLang="ko-KR" dirty="0"/>
              <a:t>, </a:t>
            </a:r>
            <a:r>
              <a:rPr lang="ko-KR" altLang="en-US" dirty="0"/>
              <a:t>결과값은 배열 형태가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 err="1"/>
              <a:t>고윳값과</a:t>
            </a:r>
            <a:r>
              <a:rPr lang="ko-KR" altLang="en-US" sz="1200" b="1" dirty="0"/>
              <a:t> 개수 확인</a:t>
            </a:r>
            <a:endParaRPr lang="ko-KR" altLang="en-US" sz="1200" dirty="0"/>
          </a:p>
          <a:p>
            <a:r>
              <a:rPr lang="en-US" altLang="ko-KR" dirty="0" err="1"/>
              <a:t>value_counts</a:t>
            </a:r>
            <a:r>
              <a:rPr lang="en-US" altLang="ko-KR" dirty="0"/>
              <a:t>() </a:t>
            </a:r>
            <a:r>
              <a:rPr lang="ko-KR" altLang="en-US" dirty="0"/>
              <a:t>메서드로 </a:t>
            </a:r>
            <a:r>
              <a:rPr lang="ko-KR" altLang="en-US" dirty="0" err="1"/>
              <a:t>고윳값과</a:t>
            </a:r>
            <a:r>
              <a:rPr lang="ko-KR" altLang="en-US" dirty="0"/>
              <a:t> 그 개수를 확인하며</a:t>
            </a:r>
            <a:r>
              <a:rPr lang="en-US" altLang="ko-KR" dirty="0"/>
              <a:t>, </a:t>
            </a:r>
            <a:r>
              <a:rPr lang="ko-KR" altLang="en-US" dirty="0" err="1"/>
              <a:t>결괏값은</a:t>
            </a:r>
            <a:r>
              <a:rPr lang="ko-KR" altLang="en-US" dirty="0"/>
              <a:t> 시리즈 형태가 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dropna</a:t>
            </a:r>
            <a:r>
              <a:rPr lang="en-US" altLang="ko-KR" dirty="0"/>
              <a:t> </a:t>
            </a:r>
            <a:r>
              <a:rPr lang="ko-KR" altLang="en-US" dirty="0"/>
              <a:t>옵션을 생략하거나 </a:t>
            </a:r>
            <a:r>
              <a:rPr lang="en-US" altLang="ko-KR" dirty="0" err="1"/>
              <a:t>dropna</a:t>
            </a:r>
            <a:r>
              <a:rPr lang="en-US" altLang="ko-KR" dirty="0"/>
              <a:t>=True</a:t>
            </a:r>
            <a:r>
              <a:rPr lang="ko-KR" altLang="en-US" dirty="0"/>
              <a:t>로 지정하면 </a:t>
            </a:r>
            <a:r>
              <a:rPr lang="en-US" altLang="ko-KR" dirty="0" err="1"/>
              <a:t>NaN</a:t>
            </a:r>
            <a:r>
              <a:rPr lang="en-US" altLang="ko-KR" dirty="0"/>
              <a:t> </a:t>
            </a:r>
            <a:r>
              <a:rPr lang="ko-KR" altLang="en-US" dirty="0"/>
              <a:t>값은 대상에서 제외합니다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4CE68F-A5AB-4596-ABE2-8143063C9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108525"/>
            <a:ext cx="8017404" cy="12573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C497F73-4F1B-431B-A245-3819F1799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4467224"/>
            <a:ext cx="8017404" cy="189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9425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 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 err="1"/>
              <a:t>고유값과</a:t>
            </a:r>
            <a:r>
              <a:rPr lang="ko-KR" altLang="en-US" sz="1200" b="1" dirty="0"/>
              <a:t> 개수 확인</a:t>
            </a:r>
            <a:endParaRPr lang="en-US" altLang="ko-KR" dirty="0"/>
          </a:p>
          <a:p>
            <a:r>
              <a:rPr lang="ko-KR" altLang="en-US" dirty="0"/>
              <a:t>막대 차트로 시각화를 함으로써 숫자 데이터보다 더 쉽게 비교 할 수 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D56F3D2-02F7-4F55-8A5E-1F59ED465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113572"/>
            <a:ext cx="8017404" cy="531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60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배열 만들기</a:t>
            </a:r>
          </a:p>
          <a:p>
            <a:r>
              <a:rPr lang="ko-KR" altLang="en-US" dirty="0"/>
              <a:t>편의를 위해 </a:t>
            </a:r>
            <a:r>
              <a:rPr lang="en-US" altLang="ko-KR" b="1" dirty="0" err="1"/>
              <a:t>Numpy</a:t>
            </a:r>
            <a:r>
              <a:rPr lang="en-US" altLang="ko-KR" b="1" dirty="0"/>
              <a:t> </a:t>
            </a:r>
            <a:r>
              <a:rPr lang="ko-KR" altLang="en-US" b="1" dirty="0"/>
              <a:t>배열</a:t>
            </a:r>
            <a:r>
              <a:rPr lang="ko-KR" altLang="en-US" dirty="0"/>
              <a:t>을 그냥 </a:t>
            </a:r>
            <a:r>
              <a:rPr lang="ko-KR" altLang="en-US" b="1" dirty="0"/>
              <a:t>배열</a:t>
            </a:r>
            <a:r>
              <a:rPr lang="ko-KR" altLang="en-US" dirty="0"/>
              <a:t>이라고 부르기로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데이터 처리시 배열로 변환해 연산을 하거나</a:t>
            </a:r>
            <a:r>
              <a:rPr lang="en-US" altLang="ko-KR" dirty="0"/>
              <a:t>, </a:t>
            </a:r>
            <a:r>
              <a:rPr lang="ko-KR" altLang="en-US" dirty="0"/>
              <a:t>결과가 배열로 표시되는 경우가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배열에 대한 개념은 정확히 파악해 두기를 권고합니다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sz="1300" b="1" dirty="0"/>
              <a:t>용어 정의</a:t>
            </a:r>
          </a:p>
          <a:p>
            <a:r>
              <a:rPr lang="en-US" altLang="ko-KR" b="1" dirty="0"/>
              <a:t>[</a:t>
            </a:r>
            <a:r>
              <a:rPr lang="ko-KR" altLang="en-US" b="1" dirty="0"/>
              <a:t>용어</a:t>
            </a:r>
            <a:r>
              <a:rPr lang="en-US" altLang="ko-KR" b="1" dirty="0"/>
              <a:t>]</a:t>
            </a:r>
            <a:endParaRPr lang="ko-KR" altLang="en-US" dirty="0"/>
          </a:p>
          <a:p>
            <a:r>
              <a:rPr lang="en-US" altLang="ko-KR" dirty="0"/>
              <a:t>axis: </a:t>
            </a:r>
            <a:r>
              <a:rPr lang="ko-KR" altLang="en-US" dirty="0"/>
              <a:t>배열의 각 축</a:t>
            </a:r>
          </a:p>
          <a:p>
            <a:r>
              <a:rPr lang="en-US" altLang="ko-KR" dirty="0"/>
              <a:t>rank: </a:t>
            </a:r>
            <a:r>
              <a:rPr lang="ko-KR" altLang="en-US" dirty="0"/>
              <a:t>축의 개수</a:t>
            </a:r>
          </a:p>
          <a:p>
            <a:r>
              <a:rPr lang="en-US" altLang="ko-KR" dirty="0"/>
              <a:t>shape: </a:t>
            </a:r>
            <a:r>
              <a:rPr lang="ko-KR" altLang="en-US" dirty="0"/>
              <a:t>축의 길이</a:t>
            </a:r>
            <a:r>
              <a:rPr lang="en-US" altLang="ko-KR" dirty="0"/>
              <a:t>, </a:t>
            </a:r>
            <a:r>
              <a:rPr lang="ko-KR" altLang="en-US" dirty="0"/>
              <a:t>배열의 크기</a:t>
            </a:r>
          </a:p>
          <a:p>
            <a:r>
              <a:rPr lang="en-US" altLang="ko-KR" b="1" dirty="0"/>
              <a:t>[3 x 4 </a:t>
            </a:r>
            <a:r>
              <a:rPr lang="ko-KR" altLang="en-US" b="1" dirty="0"/>
              <a:t>배열의 경우</a:t>
            </a:r>
            <a:r>
              <a:rPr lang="en-US" altLang="ko-KR" b="1" dirty="0"/>
              <a:t>]</a:t>
            </a:r>
            <a:endParaRPr lang="ko-KR" altLang="en-US" dirty="0"/>
          </a:p>
          <a:p>
            <a:r>
              <a:rPr lang="en-US" altLang="ko-KR" dirty="0"/>
              <a:t>axis 0 </a:t>
            </a:r>
            <a:r>
              <a:rPr lang="ko-KR" altLang="en-US" dirty="0"/>
              <a:t>과 </a:t>
            </a:r>
            <a:r>
              <a:rPr lang="en-US" altLang="ko-KR" dirty="0"/>
              <a:t>axis 1 </a:t>
            </a:r>
            <a:r>
              <a:rPr lang="ko-KR" altLang="en-US" dirty="0"/>
              <a:t>을 갖는 </a:t>
            </a:r>
            <a:r>
              <a:rPr lang="en-US" altLang="ko-KR" dirty="0"/>
              <a:t>2</a:t>
            </a:r>
            <a:r>
              <a:rPr lang="ko-KR" altLang="en-US" dirty="0"/>
              <a:t>차원 배열</a:t>
            </a:r>
          </a:p>
          <a:p>
            <a:r>
              <a:rPr lang="en-US" altLang="ko-KR" dirty="0"/>
              <a:t>rank 2 array</a:t>
            </a:r>
          </a:p>
          <a:p>
            <a:r>
              <a:rPr lang="en-US" altLang="ko-KR" dirty="0"/>
              <a:t>shape</a:t>
            </a:r>
            <a:r>
              <a:rPr lang="ko-KR" altLang="en-US" dirty="0"/>
              <a:t>는 </a:t>
            </a:r>
            <a:r>
              <a:rPr lang="en-US" altLang="ko-KR" dirty="0"/>
              <a:t>(3, 4)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1421BB-4BC0-41A1-9BE9-0464CD94F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2163233"/>
            <a:ext cx="4898851" cy="320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7087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 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 err="1"/>
              <a:t>고유값과</a:t>
            </a:r>
            <a:r>
              <a:rPr lang="ko-KR" altLang="en-US" sz="1200" b="1" dirty="0"/>
              <a:t> 개수 확인</a:t>
            </a:r>
            <a:endParaRPr lang="en-US" altLang="ko-KR" dirty="0"/>
          </a:p>
          <a:p>
            <a:r>
              <a:rPr lang="ko-KR" altLang="en-US" dirty="0" err="1"/>
              <a:t>고유값</a:t>
            </a:r>
            <a:r>
              <a:rPr lang="ko-KR" altLang="en-US" dirty="0"/>
              <a:t> 열 개수</a:t>
            </a:r>
            <a:r>
              <a:rPr lang="en-US" altLang="ko-KR" dirty="0"/>
              <a:t>, </a:t>
            </a:r>
            <a:r>
              <a:rPr lang="ko-KR" altLang="en-US" dirty="0"/>
              <a:t>비중 검색이 가능하다</a:t>
            </a:r>
            <a:r>
              <a:rPr lang="en-US" altLang="ko-KR" dirty="0"/>
              <a:t>.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71FB209-34D6-4955-A175-60E08A094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10374"/>
            <a:ext cx="8017404" cy="425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11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 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 err="1"/>
              <a:t>최빈값</a:t>
            </a:r>
            <a:r>
              <a:rPr lang="ko-KR" altLang="en-US" sz="1300" b="1" dirty="0"/>
              <a:t> 확인</a:t>
            </a:r>
          </a:p>
          <a:p>
            <a:r>
              <a:rPr lang="ko-KR" altLang="en-US" dirty="0" err="1"/>
              <a:t>최빈값은</a:t>
            </a:r>
            <a:r>
              <a:rPr lang="ko-KR" altLang="en-US" dirty="0"/>
              <a:t> 가장 많이 관측되는 수</a:t>
            </a:r>
            <a:r>
              <a:rPr lang="en-US" altLang="ko-KR" dirty="0"/>
              <a:t>, </a:t>
            </a:r>
            <a:r>
              <a:rPr lang="ko-KR" altLang="en-US" dirty="0"/>
              <a:t>즉 주어진 값 중에서 가장 자주 나오는 값입니다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예를 들어</a:t>
            </a:r>
            <a:r>
              <a:rPr lang="en-US" altLang="ko-KR" dirty="0"/>
              <a:t>, {1, 3, 6, 6, 6, 7, 7, 12, 12, 17}</a:t>
            </a:r>
            <a:r>
              <a:rPr lang="ko-KR" altLang="en-US" dirty="0"/>
              <a:t>의 </a:t>
            </a:r>
            <a:r>
              <a:rPr lang="ko-KR" altLang="en-US" dirty="0" err="1"/>
              <a:t>최빈값은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최빈값은</a:t>
            </a:r>
            <a:r>
              <a:rPr lang="ko-KR" altLang="en-US" dirty="0"/>
              <a:t> 산술 평균과 달리 유일한 값이 아닐 수도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mode() </a:t>
            </a:r>
            <a:r>
              <a:rPr lang="ko-KR" altLang="en-US" dirty="0"/>
              <a:t>메서드로 </a:t>
            </a:r>
            <a:r>
              <a:rPr lang="ko-KR" altLang="en-US" dirty="0" err="1"/>
              <a:t>최빈값을</a:t>
            </a:r>
            <a:r>
              <a:rPr lang="ko-KR" altLang="en-US" dirty="0"/>
              <a:t>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최빈값이</a:t>
            </a:r>
            <a:r>
              <a:rPr lang="ko-KR" altLang="en-US" dirty="0"/>
              <a:t> </a:t>
            </a:r>
            <a:r>
              <a:rPr lang="ko-KR" altLang="en-US" dirty="0" err="1"/>
              <a:t>여렷인</a:t>
            </a:r>
            <a:r>
              <a:rPr lang="ko-KR" altLang="en-US" dirty="0"/>
              <a:t> 경우 행으로 구분되어 표시됩니다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sz="1300" b="1" dirty="0"/>
              <a:t>기본 통계 메서드 사용</a:t>
            </a:r>
          </a:p>
          <a:p>
            <a:r>
              <a:rPr lang="ko-KR" altLang="en-US" dirty="0"/>
              <a:t>데이터를 </a:t>
            </a:r>
            <a:r>
              <a:rPr lang="en-US" altLang="ko-KR" dirty="0"/>
              <a:t>1</a:t>
            </a:r>
            <a:r>
              <a:rPr lang="ko-KR" altLang="en-US" dirty="0"/>
              <a:t>차 집계 한 후 분석을 진행하는 경우가 많으므로 필히 </a:t>
            </a:r>
            <a:r>
              <a:rPr lang="ko-KR" altLang="en-US" dirty="0" err="1"/>
              <a:t>알아두어야</a:t>
            </a:r>
            <a:r>
              <a:rPr lang="ko-KR" altLang="en-US" dirty="0"/>
              <a:t> 할 내용입니다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이후에 배우는 </a:t>
            </a:r>
            <a:r>
              <a:rPr lang="en-US" altLang="ko-KR" dirty="0" err="1"/>
              <a:t>Groupby</a:t>
            </a:r>
            <a:r>
              <a:rPr lang="en-US" altLang="ko-KR" dirty="0"/>
              <a:t> </a:t>
            </a:r>
            <a:r>
              <a:rPr lang="ko-KR" altLang="en-US" dirty="0"/>
              <a:t>기능에서 같이 사용됩니다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간단한 데이터프레임을 만들어 전체 집계를 </a:t>
            </a:r>
            <a:r>
              <a:rPr lang="ko-KR" altLang="en-US" dirty="0" err="1"/>
              <a:t>해봅니디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DA1808-C4D1-44D9-AFC1-84D662B44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388291"/>
            <a:ext cx="8017404" cy="22269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8AFEDA-3228-433A-BB1C-DD9DD15F0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3750733"/>
            <a:ext cx="8017404" cy="278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539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 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err="1"/>
              <a:t>df.sum</a:t>
            </a:r>
            <a:r>
              <a:rPr lang="en-US" altLang="ko-KR" dirty="0"/>
              <a:t>()</a:t>
            </a:r>
            <a:r>
              <a:rPr lang="ko-KR" altLang="en-US" dirty="0"/>
              <a:t>은 </a:t>
            </a:r>
            <a:r>
              <a:rPr lang="en-US" altLang="ko-KR" dirty="0" err="1"/>
              <a:t>df.sum</a:t>
            </a:r>
            <a:r>
              <a:rPr lang="en-US" altLang="ko-KR" dirty="0"/>
              <a:t>(axis=0) </a:t>
            </a:r>
            <a:r>
              <a:rPr lang="ko-KR" altLang="en-US" dirty="0"/>
              <a:t>과 같으며 전체 열 기준으로 합을 집계합니다</a:t>
            </a:r>
          </a:p>
          <a:p>
            <a:r>
              <a:rPr lang="ko-KR" altLang="en-US" dirty="0"/>
              <a:t>전체 행 기준으로 집계를 하려면 </a:t>
            </a:r>
            <a:r>
              <a:rPr lang="en-US" altLang="ko-KR" dirty="0" err="1"/>
              <a:t>df.sum</a:t>
            </a:r>
            <a:r>
              <a:rPr lang="en-US" altLang="ko-KR" dirty="0"/>
              <a:t>(axis=1) </a:t>
            </a:r>
            <a:r>
              <a:rPr lang="ko-KR" altLang="en-US" dirty="0"/>
              <a:t>형태로 </a:t>
            </a:r>
            <a:r>
              <a:rPr lang="en-US" altLang="ko-KR" dirty="0"/>
              <a:t>axis=1</a:t>
            </a:r>
            <a:r>
              <a:rPr lang="ko-KR" altLang="en-US" dirty="0"/>
              <a:t>을 지정합니다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1A9525F-2887-4583-8EA5-930DB3B71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809856"/>
            <a:ext cx="8017404" cy="385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19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 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tip </a:t>
            </a:r>
            <a:r>
              <a:rPr lang="ko-KR" altLang="en-US" dirty="0"/>
              <a:t>데이터프레임에 대한 집계를 수행해 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A22B56-7AD6-4811-84A9-488B37806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497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3953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 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tip </a:t>
            </a:r>
            <a:r>
              <a:rPr lang="ko-KR" altLang="en-US" dirty="0"/>
              <a:t>데이터프레임에 대한 집계를 수행해 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5499154-AF17-4477-8355-30B9CD1C1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388291"/>
            <a:ext cx="8017404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340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 연습문제 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C7C213-28A9-4813-992A-EEFA30DFC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6621724" cy="37208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CC20C12-40C5-4970-A624-DFAD5D1B61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649" y="2676015"/>
            <a:ext cx="6352646" cy="341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1337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9DE0AB-2C05-4F32-AB1F-1FAA6075C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13572"/>
            <a:ext cx="7001662" cy="34414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9EECDEC-3530-467B-AC8E-F7979A632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08" y="1902035"/>
            <a:ext cx="5086829" cy="420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0259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9D2C7B-C86C-4360-8E63-FC2449741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6346115" cy="38817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D1F4C6F-CF97-41A1-BEC8-577EA9BC1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281" y="2648479"/>
            <a:ext cx="7227356" cy="370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0025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D78F7F-CAA7-47C6-8FEC-593285EA5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9730"/>
            <a:ext cx="6300787" cy="46291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31526C4-330B-4BC0-8C35-89BABDE610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467" y="1227667"/>
            <a:ext cx="5873678" cy="523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7828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9738DE-448E-411F-9BC9-B8AC4FA81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4" y="1113572"/>
            <a:ext cx="6518771" cy="15917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6F2060-7720-4201-B16E-92E26A6FB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04" y="2602210"/>
            <a:ext cx="7681959" cy="31862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8C86AC4-C6AD-4FBF-A1A7-C625CC89D9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785" y="1455204"/>
            <a:ext cx="5522483" cy="478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25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배열 만들기</a:t>
            </a:r>
          </a:p>
          <a:p>
            <a:r>
              <a:rPr lang="en-US" altLang="ko-KR" b="1" dirty="0" err="1"/>
              <a:t>np.array</a:t>
            </a:r>
            <a:r>
              <a:rPr lang="en-US" altLang="ko-KR" b="1" dirty="0"/>
              <a:t>() </a:t>
            </a:r>
            <a:r>
              <a:rPr lang="ko-KR" altLang="en-US" b="1" dirty="0"/>
              <a:t>함수</a:t>
            </a:r>
            <a:r>
              <a:rPr lang="ko-KR" altLang="en-US" dirty="0"/>
              <a:t>를 사용해서 배열을 만듭니다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대부분 </a:t>
            </a:r>
            <a:r>
              <a:rPr lang="ko-KR" altLang="en-US" b="1" dirty="0"/>
              <a:t>리스트</a:t>
            </a:r>
            <a:r>
              <a:rPr lang="ko-KR" altLang="en-US" dirty="0"/>
              <a:t>로부터 배열을 만들거나</a:t>
            </a:r>
            <a:r>
              <a:rPr lang="en-US" altLang="ko-KR" dirty="0"/>
              <a:t>, </a:t>
            </a:r>
            <a:r>
              <a:rPr lang="ko-KR" altLang="en-US" dirty="0" err="1"/>
              <a:t>머신러닝</a:t>
            </a:r>
            <a:r>
              <a:rPr lang="ko-KR" altLang="en-US" dirty="0"/>
              <a:t> 관련 함수 결과값이 배열이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1</a:t>
            </a:r>
            <a:r>
              <a:rPr lang="ko-KR" altLang="en-US" sz="1200" b="1" dirty="0"/>
              <a:t>차원 배열 만들기</a:t>
            </a: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2</a:t>
            </a:r>
            <a:r>
              <a:rPr lang="ko-KR" altLang="en-US" sz="1200" b="1" dirty="0"/>
              <a:t>차원 배열 만들기</a:t>
            </a:r>
            <a:endParaRPr lang="en-US" altLang="ko-KR" sz="1200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ADA630-6BA9-4921-A1FB-4B86F34A2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480907"/>
            <a:ext cx="8017404" cy="2031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DBF5F46-F895-45A9-BE6E-56A8F1585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972937"/>
            <a:ext cx="8017404" cy="203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937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794B39-8220-4520-A2F2-298758D7F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13573"/>
            <a:ext cx="6385627" cy="46104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EDA4F89-ACF1-45F6-8880-BFF8F2DD1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287" y="1596835"/>
            <a:ext cx="6907132" cy="476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6019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1B0D46-3485-4A26-B4C9-0BC7C743A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5400675" cy="18859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0BE7417-07CF-4CD6-BF67-A09044E50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266" y="1388291"/>
            <a:ext cx="6206067" cy="508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8501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CADA00-A546-49A5-8F04-0D83A5258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7836016" cy="556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902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6164263" y="4173539"/>
            <a:ext cx="5486400" cy="1928004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0544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데이터 </a:t>
            </a:r>
            <a:r>
              <a:rPr lang="ko-KR" altLang="en-US" dirty="0" err="1"/>
              <a:t>읽어오기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데이터프레임 조회</a:t>
            </a:r>
          </a:p>
          <a:p>
            <a:r>
              <a:rPr lang="ko-KR" altLang="en-US" dirty="0"/>
              <a:t>보고자 하는 데이터를 즉시 조회할 수 있도록 반복 학습과 실습을 통해 익숙해져야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데이터프레임을 대상으로 조회하는 방법은 다양합니다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중 한 가지 방법을 선택해 일관되게 사용하기를 권고합니다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sz="1400" b="1" dirty="0"/>
              <a:t>데이터 </a:t>
            </a:r>
            <a:r>
              <a:rPr lang="ko-KR" altLang="en-US" sz="1400" b="1" dirty="0" err="1"/>
              <a:t>읽어오기</a:t>
            </a:r>
            <a:endParaRPr lang="ko-KR" altLang="en-US" sz="1400" b="1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3BB579-AD65-44BD-9C0B-B12DFF57B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8017404" cy="12477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6CA1D0-1D53-4C46-A8F8-0F840421B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2958863"/>
            <a:ext cx="8017404" cy="321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2460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특정 열 조회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특정 열 조회</a:t>
            </a:r>
          </a:p>
          <a:p>
            <a:r>
              <a:rPr lang="en-US" altLang="ko-KR" b="1" dirty="0" err="1"/>
              <a:t>df.loc</a:t>
            </a:r>
            <a:r>
              <a:rPr lang="en-US" altLang="ko-KR" b="1" dirty="0"/>
              <a:t>[ : , [</a:t>
            </a:r>
            <a:r>
              <a:rPr lang="ko-KR" altLang="en-US" b="1" dirty="0"/>
              <a:t>열 이름</a:t>
            </a:r>
            <a:r>
              <a:rPr lang="en-US" altLang="ko-KR" b="1" dirty="0"/>
              <a:t>1, </a:t>
            </a:r>
            <a:r>
              <a:rPr lang="ko-KR" altLang="en-US" b="1" dirty="0"/>
              <a:t>열 이름</a:t>
            </a:r>
            <a:r>
              <a:rPr lang="en-US" altLang="ko-KR" b="1" dirty="0"/>
              <a:t>2,...]]</a:t>
            </a:r>
            <a:r>
              <a:rPr lang="ko-KR" altLang="en-US" dirty="0"/>
              <a:t> 형태로 조회할 열 이름을 리스트로 지정합니다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조회할 열이 하나면 리스트 형태가 아니어도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열 부분은 생략할 수 있었지만</a:t>
            </a:r>
            <a:r>
              <a:rPr lang="en-US" altLang="ko-KR" dirty="0"/>
              <a:t>, </a:t>
            </a:r>
            <a:r>
              <a:rPr lang="ko-KR" altLang="en-US" b="1" dirty="0"/>
              <a:t>행 부분을 생략할 수는 없습니다</a:t>
            </a:r>
            <a:r>
              <a:rPr lang="en-US" altLang="ko-KR" b="1" dirty="0"/>
              <a:t>.</a:t>
            </a:r>
            <a:endParaRPr lang="ko-KR" altLang="en-US" dirty="0"/>
          </a:p>
          <a:p>
            <a:r>
              <a:rPr lang="ko-KR" altLang="en-US" dirty="0"/>
              <a:t>하지만 </a:t>
            </a:r>
            <a:r>
              <a:rPr lang="en-US" altLang="ko-KR" b="1" dirty="0"/>
              <a:t>df[[</a:t>
            </a:r>
            <a:r>
              <a:rPr lang="ko-KR" altLang="en-US" b="1" dirty="0"/>
              <a:t>열 이름</a:t>
            </a:r>
            <a:r>
              <a:rPr lang="en-US" altLang="ko-KR" b="1" dirty="0"/>
              <a:t>1, </a:t>
            </a:r>
            <a:r>
              <a:rPr lang="ko-KR" altLang="en-US" b="1" dirty="0"/>
              <a:t>열 이름</a:t>
            </a:r>
            <a:r>
              <a:rPr lang="en-US" altLang="ko-KR" b="1" dirty="0"/>
              <a:t>2,...]]</a:t>
            </a:r>
            <a:r>
              <a:rPr lang="ko-KR" altLang="en-US" dirty="0"/>
              <a:t> 형태로 </a:t>
            </a:r>
            <a:r>
              <a:rPr lang="ko-KR" altLang="en-US" dirty="0" err="1"/>
              <a:t>인덱서를</a:t>
            </a:r>
            <a:r>
              <a:rPr lang="ko-KR" altLang="en-US" dirty="0"/>
              <a:t> 생략함이 일반적입니다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240FA9-C7CF-4CF5-A2A2-CD41C59CF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3"/>
            <a:ext cx="8017404" cy="23539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0D6FDA-06AB-4162-94B2-A26A4EC4E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742267"/>
            <a:ext cx="8017404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2138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특정 열 조회 연습문제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8899D2-7D6E-4057-A483-6CAB3DEC7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4" y="1113572"/>
            <a:ext cx="6013095" cy="44183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8D9B2CE-CEBD-44D0-980A-5106DBE12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214" y="1586411"/>
            <a:ext cx="6307814" cy="477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8464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열 범위 조회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열 범위 조회</a:t>
            </a:r>
          </a:p>
          <a:p>
            <a:r>
              <a:rPr lang="ko-KR" altLang="en-US" dirty="0"/>
              <a:t>범위 조회는 </a:t>
            </a:r>
            <a:r>
              <a:rPr lang="en-US" altLang="ko-KR" b="1" dirty="0" err="1"/>
              <a:t>df.loc</a:t>
            </a:r>
            <a:r>
              <a:rPr lang="en-US" altLang="ko-KR" b="1" dirty="0"/>
              <a:t>[:, </a:t>
            </a:r>
            <a:r>
              <a:rPr lang="ko-KR" altLang="en-US" b="1" dirty="0"/>
              <a:t>열 이름</a:t>
            </a:r>
            <a:r>
              <a:rPr lang="en-US" altLang="ko-KR" b="1" dirty="0"/>
              <a:t>1:</a:t>
            </a:r>
            <a:r>
              <a:rPr lang="ko-KR" altLang="en-US" b="1" dirty="0"/>
              <a:t>열 이름</a:t>
            </a:r>
            <a:r>
              <a:rPr lang="en-US" altLang="ko-KR" b="1" dirty="0"/>
              <a:t>2]</a:t>
            </a:r>
            <a:r>
              <a:rPr lang="ko-KR" altLang="en-US" dirty="0"/>
              <a:t> 형태로 조회합니다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범위는 하나만 지정할 수 있어 리스트가 될 수 없으니 대괄호를 사용하지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범위 마지막 열도 조회 대상에 포함됩니다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5D2F82-D023-45C9-8E2A-F4001E500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4648"/>
            <a:ext cx="8017404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9499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조건으로 조회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조건으로 조회</a:t>
            </a:r>
          </a:p>
          <a:p>
            <a:r>
              <a:rPr lang="en-US" altLang="ko-KR" b="1" dirty="0" err="1"/>
              <a:t>df.loc</a:t>
            </a:r>
            <a:r>
              <a:rPr lang="en-US" altLang="ko-KR" b="1" dirty="0"/>
              <a:t>[</a:t>
            </a:r>
            <a:r>
              <a:rPr lang="ko-KR" altLang="en-US" b="1" dirty="0"/>
              <a:t>조건</a:t>
            </a:r>
            <a:r>
              <a:rPr lang="en-US" altLang="ko-KR" b="1" dirty="0"/>
              <a:t>]</a:t>
            </a:r>
            <a:r>
              <a:rPr lang="ko-KR" altLang="en-US" dirty="0"/>
              <a:t> 형태로 조건을 지정해 조건에 만족하는 데이터만 조회할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조건이 제대로 판단이 되는지 확인한 후 그 </a:t>
            </a:r>
            <a:r>
              <a:rPr lang="ko-KR" altLang="en-US" b="1" dirty="0"/>
              <a:t>조건을 대괄호 안에</a:t>
            </a:r>
            <a:r>
              <a:rPr lang="ko-KR" altLang="en-US" dirty="0"/>
              <a:t> 넣으면 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단일 조건 조회</a:t>
            </a: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조건을 변수로 선언해 사용할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9380E27-ED89-4BE2-A4F2-F69DF93E5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2"/>
            <a:ext cx="8017404" cy="23462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0C4092-9DAE-499F-BE10-485CFC0B3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945468"/>
            <a:ext cx="8017404" cy="246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2653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조건으로 조회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여러 조건 조회</a:t>
            </a:r>
            <a:endParaRPr lang="ko-KR" altLang="en-US" sz="1200" dirty="0"/>
          </a:p>
          <a:p>
            <a:r>
              <a:rPr lang="en-US" altLang="ko-KR" dirty="0"/>
              <a:t>[ ]</a:t>
            </a:r>
            <a:r>
              <a:rPr lang="ko-KR" altLang="en-US" dirty="0"/>
              <a:t>안에 조건을 </a:t>
            </a:r>
            <a:r>
              <a:rPr lang="ko-KR" altLang="en-US" dirty="0" err="1"/>
              <a:t>여러개</a:t>
            </a:r>
            <a:r>
              <a:rPr lang="ko-KR" altLang="en-US" dirty="0"/>
              <a:t> 연결할 때 </a:t>
            </a:r>
            <a:r>
              <a:rPr lang="en-US" altLang="ko-KR" dirty="0"/>
              <a:t>and</a:t>
            </a:r>
            <a:r>
              <a:rPr lang="ko-KR" altLang="en-US" dirty="0"/>
              <a:t>와 </a:t>
            </a:r>
            <a:r>
              <a:rPr lang="en-US" altLang="ko-KR" dirty="0"/>
              <a:t>or </a:t>
            </a:r>
            <a:r>
              <a:rPr lang="ko-KR" altLang="en-US" dirty="0"/>
              <a:t>대신에 </a:t>
            </a:r>
            <a:r>
              <a:rPr lang="en-US" altLang="ko-KR" dirty="0"/>
              <a:t>&amp;</a:t>
            </a:r>
            <a:r>
              <a:rPr lang="ko-KR" altLang="en-US" dirty="0"/>
              <a:t>와 </a:t>
            </a:r>
            <a:r>
              <a:rPr lang="en-US" altLang="ko-KR" dirty="0"/>
              <a:t>|</a:t>
            </a:r>
            <a:r>
              <a:rPr lang="ko-KR" altLang="en-US" dirty="0"/>
              <a:t>를 사용해야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각 조건들은 </a:t>
            </a:r>
            <a:r>
              <a:rPr lang="en-US" altLang="ko-KR" b="1" dirty="0"/>
              <a:t>(</a:t>
            </a:r>
            <a:r>
              <a:rPr lang="ko-KR" altLang="en-US" b="1" dirty="0"/>
              <a:t>조건</a:t>
            </a:r>
            <a:r>
              <a:rPr lang="en-US" altLang="ko-KR" b="1" dirty="0"/>
              <a:t>1) &amp; (</a:t>
            </a:r>
            <a:r>
              <a:rPr lang="ko-KR" altLang="en-US" b="1" dirty="0"/>
              <a:t>조건</a:t>
            </a:r>
            <a:r>
              <a:rPr lang="en-US" altLang="ko-KR" b="1" dirty="0"/>
              <a:t>2)</a:t>
            </a:r>
            <a:r>
              <a:rPr lang="ko-KR" altLang="en-US" dirty="0"/>
              <a:t> 형태로 괄호로 묶어야 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D3DCE9-621F-481F-BCFA-9B74F7660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54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974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3) 3</a:t>
            </a:r>
            <a:r>
              <a:rPr lang="ko-KR" altLang="en-US" sz="1200" b="1" dirty="0"/>
              <a:t>차원 배열 만들기</a:t>
            </a: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FD7B19-5601-46DB-8745-D69A5077A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8017404" cy="451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328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조건으로 조회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편리한 </a:t>
            </a:r>
            <a:r>
              <a:rPr lang="en-US" altLang="ko-KR" sz="1200" b="1" dirty="0" err="1"/>
              <a:t>isin</a:t>
            </a:r>
            <a:r>
              <a:rPr lang="en-US" altLang="ko-KR" sz="1200" b="1" dirty="0"/>
              <a:t>(), between() </a:t>
            </a:r>
            <a:r>
              <a:rPr lang="ko-KR" altLang="en-US" sz="1200" b="1" dirty="0"/>
              <a:t>메서드</a:t>
            </a:r>
            <a:endParaRPr lang="ko-KR" altLang="en-US" sz="1200" dirty="0"/>
          </a:p>
          <a:p>
            <a:r>
              <a:rPr lang="en-US" altLang="ko-KR" b="1" dirty="0" err="1"/>
              <a:t>isin</a:t>
            </a:r>
            <a:r>
              <a:rPr lang="en-US" altLang="ko-KR" b="1" dirty="0"/>
              <a:t>([</a:t>
            </a:r>
            <a:r>
              <a:rPr lang="ko-KR" altLang="en-US" b="1" dirty="0"/>
              <a:t>값</a:t>
            </a:r>
            <a:r>
              <a:rPr lang="en-US" altLang="ko-KR" b="1" dirty="0"/>
              <a:t>1, </a:t>
            </a:r>
            <a:r>
              <a:rPr lang="ko-KR" altLang="en-US" b="1" dirty="0"/>
              <a:t>값</a:t>
            </a:r>
            <a:r>
              <a:rPr lang="en-US" altLang="ko-KR" b="1" dirty="0"/>
              <a:t>2,..., </a:t>
            </a:r>
            <a:r>
              <a:rPr lang="ko-KR" altLang="en-US" b="1" dirty="0"/>
              <a:t>값</a:t>
            </a:r>
            <a:r>
              <a:rPr lang="en-US" altLang="ko-KR" b="1" dirty="0"/>
              <a:t>n])</a:t>
            </a:r>
            <a:r>
              <a:rPr lang="en-US" altLang="ko-KR" dirty="0"/>
              <a:t>: </a:t>
            </a:r>
            <a:r>
              <a:rPr lang="ko-KR" altLang="en-US" dirty="0"/>
              <a:t>값</a:t>
            </a:r>
            <a:r>
              <a:rPr lang="en-US" altLang="ko-KR" dirty="0"/>
              <a:t>1 </a:t>
            </a:r>
            <a:r>
              <a:rPr lang="ko-KR" altLang="en-US" dirty="0"/>
              <a:t>또는 값</a:t>
            </a:r>
            <a:r>
              <a:rPr lang="en-US" altLang="ko-KR" dirty="0"/>
              <a:t>2 </a:t>
            </a:r>
            <a:r>
              <a:rPr lang="ko-KR" altLang="en-US" dirty="0"/>
              <a:t>또는</a:t>
            </a:r>
            <a:r>
              <a:rPr lang="en-US" altLang="ko-KR" dirty="0"/>
              <a:t>...</a:t>
            </a:r>
            <a:r>
              <a:rPr lang="ko-KR" altLang="en-US" dirty="0"/>
              <a:t>값</a:t>
            </a:r>
            <a:r>
              <a:rPr lang="en-US" altLang="ko-KR" dirty="0"/>
              <a:t>n</a:t>
            </a:r>
            <a:r>
              <a:rPr lang="ko-KR" altLang="en-US" dirty="0"/>
              <a:t>인 데이터만 조회합니다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위 구문은 다음과 같은 의미를 갖습니다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A212DE-5843-4E6B-B349-FF60AB089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25975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6A9859-EDDB-4619-941C-AA5EC61BD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886200"/>
            <a:ext cx="8017404" cy="274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079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조건으로 조회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편리한 </a:t>
            </a:r>
            <a:r>
              <a:rPr lang="en-US" altLang="ko-KR" sz="1200" b="1" dirty="0" err="1"/>
              <a:t>isin</a:t>
            </a:r>
            <a:r>
              <a:rPr lang="en-US" altLang="ko-KR" sz="1200" b="1" dirty="0"/>
              <a:t>(), between() </a:t>
            </a:r>
            <a:r>
              <a:rPr lang="ko-KR" altLang="en-US" sz="1200" b="1" dirty="0"/>
              <a:t>메서드</a:t>
            </a:r>
            <a:endParaRPr lang="ko-KR" altLang="en-US" sz="1200" dirty="0"/>
          </a:p>
          <a:p>
            <a:r>
              <a:rPr lang="en-US" altLang="ko-KR" b="1" dirty="0"/>
              <a:t>between(</a:t>
            </a:r>
            <a:r>
              <a:rPr lang="ko-KR" altLang="en-US" b="1" dirty="0"/>
              <a:t>값</a:t>
            </a:r>
            <a:r>
              <a:rPr lang="en-US" altLang="ko-KR" b="1" dirty="0"/>
              <a:t>1, </a:t>
            </a:r>
            <a:r>
              <a:rPr lang="ko-KR" altLang="en-US" b="1" dirty="0"/>
              <a:t>값</a:t>
            </a:r>
            <a:r>
              <a:rPr lang="en-US" altLang="ko-KR" b="1" dirty="0"/>
              <a:t>2)</a:t>
            </a:r>
            <a:r>
              <a:rPr lang="en-US" altLang="ko-KR" dirty="0"/>
              <a:t>: </a:t>
            </a:r>
            <a:r>
              <a:rPr lang="ko-KR" altLang="en-US" dirty="0"/>
              <a:t>값</a:t>
            </a:r>
            <a:r>
              <a:rPr lang="en-US" altLang="ko-KR" dirty="0"/>
              <a:t>1 ~ </a:t>
            </a:r>
            <a:r>
              <a:rPr lang="ko-KR" altLang="en-US" dirty="0"/>
              <a:t>값</a:t>
            </a:r>
            <a:r>
              <a:rPr lang="en-US" altLang="ko-KR" dirty="0"/>
              <a:t>2</a:t>
            </a:r>
            <a:r>
              <a:rPr lang="ko-KR" altLang="en-US" dirty="0"/>
              <a:t>까지 범위안의 데이터만 조회합니다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 구문은 다음과 같은 의미를 갖습니다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C87768-C70C-4098-83A6-0EA35E4CC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25800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247593C-0E11-43E9-9EE2-904DB0696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844524"/>
            <a:ext cx="8017404" cy="258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154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조건으로 조회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/>
              <a:t>조건을 만족하는 행의 일부 열 조회</a:t>
            </a:r>
            <a:endParaRPr lang="ko-KR" altLang="en-US" sz="1200" dirty="0"/>
          </a:p>
          <a:p>
            <a:r>
              <a:rPr lang="en-US" altLang="ko-KR" b="1" dirty="0" err="1"/>
              <a:t>df.loc</a:t>
            </a:r>
            <a:r>
              <a:rPr lang="en-US" altLang="ko-KR" b="1" dirty="0"/>
              <a:t>[</a:t>
            </a:r>
            <a:r>
              <a:rPr lang="ko-KR" altLang="en-US" b="1" dirty="0"/>
              <a:t>조건</a:t>
            </a:r>
            <a:r>
              <a:rPr lang="en-US" altLang="ko-KR" b="1" dirty="0"/>
              <a:t>, ['</a:t>
            </a:r>
            <a:r>
              <a:rPr lang="ko-KR" altLang="en-US" b="1" dirty="0"/>
              <a:t>열 이름</a:t>
            </a:r>
            <a:r>
              <a:rPr lang="en-US" altLang="ko-KR" b="1" dirty="0"/>
              <a:t>1', '</a:t>
            </a:r>
            <a:r>
              <a:rPr lang="ko-KR" altLang="en-US" b="1" dirty="0"/>
              <a:t>열 이름</a:t>
            </a:r>
            <a:r>
              <a:rPr lang="en-US" altLang="ko-KR" b="1" dirty="0"/>
              <a:t>2',...]]</a:t>
            </a:r>
            <a:r>
              <a:rPr lang="ko-KR" altLang="en-US" dirty="0"/>
              <a:t> 형태로 조회할 열을 리스트로 지정합니다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365F01-37FB-4B2F-818D-C7CF4A43C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5714225" cy="46977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F2178E4-2EE3-44EE-BC76-C69F3B436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184" y="2091266"/>
            <a:ext cx="6691112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1806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조회 정리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조회 정리</a:t>
            </a:r>
          </a:p>
          <a:p>
            <a:r>
              <a:rPr lang="ko-KR" altLang="en-US" dirty="0"/>
              <a:t>지금까지 배운 데이터프레임 조회에 대해 정리합니다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굵게 표시된 코드형태로 조회하되</a:t>
            </a:r>
            <a:r>
              <a:rPr lang="en-US" altLang="ko-KR" dirty="0"/>
              <a:t>, </a:t>
            </a:r>
            <a:r>
              <a:rPr lang="ko-KR" altLang="en-US" dirty="0"/>
              <a:t>원래 코드가 무엇인지는 꼭 알고 있어야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조건 조회 시 열 정보가 생략되면 </a:t>
            </a:r>
            <a:r>
              <a:rPr lang="en-US" altLang="ko-KR" dirty="0"/>
              <a:t>loc </a:t>
            </a:r>
            <a:r>
              <a:rPr lang="ko-KR" altLang="en-US" dirty="0"/>
              <a:t>를 생략할 수 있으나 생략하지 않기를 권고합니다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df['score'] </a:t>
            </a:r>
            <a:r>
              <a:rPr lang="ko-KR" altLang="en-US" dirty="0"/>
              <a:t>를 </a:t>
            </a:r>
            <a:r>
              <a:rPr lang="en-US" altLang="ko-KR" dirty="0" err="1"/>
              <a:t>df.score</a:t>
            </a:r>
            <a:r>
              <a:rPr lang="ko-KR" altLang="en-US" dirty="0"/>
              <a:t>로 작성할 수 있으나 </a:t>
            </a:r>
            <a:r>
              <a:rPr lang="en-US" altLang="ko-KR" dirty="0"/>
              <a:t>df['score'] </a:t>
            </a:r>
            <a:r>
              <a:rPr lang="ko-KR" altLang="en-US" dirty="0"/>
              <a:t>형태로 사용하기를 권고합니다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BBBD31-9A99-4137-B766-D77F10F86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365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718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인덱스 초기화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인덱스 초기화</a:t>
            </a:r>
          </a:p>
          <a:p>
            <a:r>
              <a:rPr lang="ko-KR" altLang="en-US" dirty="0"/>
              <a:t>다음과 같은 경우 인덱스 초기화가 필요합니다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기존 데이터프레임에서 일부 행을 가져와 새로 만든 데이터프레임</a:t>
            </a:r>
          </a:p>
          <a:p>
            <a:pPr lvl="1"/>
            <a:r>
              <a:rPr lang="ko-KR" altLang="en-US" dirty="0"/>
              <a:t>일부 행이 지워진 데이터프레임</a:t>
            </a:r>
          </a:p>
          <a:p>
            <a:r>
              <a:rPr lang="ko-KR" altLang="en-US" dirty="0"/>
              <a:t>특히 </a:t>
            </a:r>
            <a:r>
              <a:rPr lang="en-US" altLang="ko-KR" dirty="0"/>
              <a:t>0</a:t>
            </a:r>
            <a:r>
              <a:rPr lang="ko-KR" altLang="en-US" dirty="0"/>
              <a:t>부터 시작하는 정수형 인덱스의 경우 초기화를 하는 것이 좋습니다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깔끔한 데이터가 사용하기 좋은 데이터입니다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 err="1"/>
              <a:t>reset_index</a:t>
            </a:r>
            <a:r>
              <a:rPr lang="en-US" altLang="ko-KR" b="1" dirty="0"/>
              <a:t>()</a:t>
            </a:r>
            <a:r>
              <a:rPr lang="ko-KR" altLang="en-US" dirty="0"/>
              <a:t> 메서드로 인덱스를 초기화합니다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기존 인덱스 값은 의미가 없으므로 </a:t>
            </a:r>
            <a:r>
              <a:rPr lang="en-US" altLang="ko-KR" dirty="0"/>
              <a:t>drop=True </a:t>
            </a:r>
            <a:r>
              <a:rPr lang="ko-KR" altLang="en-US" dirty="0"/>
              <a:t>옵션을 지정해 제거합니다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inplace</a:t>
            </a:r>
            <a:r>
              <a:rPr lang="en-US" altLang="ko-KR" dirty="0"/>
              <a:t>=True </a:t>
            </a:r>
            <a:r>
              <a:rPr lang="ko-KR" altLang="en-US" dirty="0"/>
              <a:t>옵션을 지정하지 않으면 실제 반영되지 않습니다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B3AF6C-ADF4-4B5D-913D-C114BAC4A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26202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72D15EC-C9A3-4D69-A810-8A37DB5D3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852008"/>
            <a:ext cx="8017404" cy="284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438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C98110-AE82-42DF-B782-A84EF505C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7421115" cy="54894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4B27036-0FB7-4642-B0DE-0F02BC19C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642" y="1388291"/>
            <a:ext cx="5361323" cy="480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2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8010F2-03AA-4081-8F47-8741E70C0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6768570" cy="51900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E9F117B-4E81-4D77-A42B-FC6A28AC3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33" y="1261809"/>
            <a:ext cx="7635875" cy="495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4521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0DF269-FAF8-418B-B0BF-C771C9FA9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3"/>
            <a:ext cx="11670590" cy="524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596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5D03A1-DCC0-4A30-AD78-1D671CDF9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6631162" cy="52201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9D1CE3C-07ED-4CB2-8A31-3CD802997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599" y="1455204"/>
            <a:ext cx="6044769" cy="481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8281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872A28-AA50-4ABA-BFCB-F739F2C66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6022324" cy="52244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177597D-47C9-4660-BCB9-A1BBBBAA1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94483"/>
            <a:ext cx="7007051" cy="506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339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배열 정보 확인</a:t>
            </a:r>
          </a:p>
          <a:p>
            <a:r>
              <a:rPr lang="ko-KR" altLang="en-US" dirty="0"/>
              <a:t>배열 정보를 확인하는 다음 속성들을 기억하시기 바랍니다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특히 </a:t>
            </a:r>
            <a:r>
              <a:rPr lang="en-US" altLang="ko-KR" dirty="0"/>
              <a:t>shape </a:t>
            </a:r>
            <a:r>
              <a:rPr lang="ko-KR" altLang="en-US" dirty="0"/>
              <a:t>속성은 이후에도 많이 사용될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차원 확인</a:t>
            </a:r>
            <a:endParaRPr lang="ko-KR" altLang="en-US" sz="1200" dirty="0"/>
          </a:p>
          <a:p>
            <a:r>
              <a:rPr lang="en-US" altLang="ko-KR" dirty="0" err="1"/>
              <a:t>ndim</a:t>
            </a:r>
            <a:r>
              <a:rPr lang="en-US" altLang="ko-KR" dirty="0"/>
              <a:t> </a:t>
            </a:r>
            <a:r>
              <a:rPr lang="ko-KR" altLang="en-US" dirty="0"/>
              <a:t>속성으로 배열 차원을 확인합니다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형태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크기</a:t>
            </a:r>
            <a:r>
              <a:rPr lang="en-US" altLang="ko-KR" sz="1200" b="1" dirty="0"/>
              <a:t>) </a:t>
            </a:r>
            <a:r>
              <a:rPr lang="ko-KR" altLang="en-US" sz="1200" b="1" dirty="0"/>
              <a:t>확인</a:t>
            </a:r>
            <a:endParaRPr lang="ko-KR" altLang="en-US" sz="1200" dirty="0"/>
          </a:p>
          <a:p>
            <a:r>
              <a:rPr lang="en-US" altLang="ko-KR" dirty="0"/>
              <a:t>shape </a:t>
            </a:r>
            <a:r>
              <a:rPr lang="ko-KR" altLang="en-US" dirty="0"/>
              <a:t>속성으로 배열 형태를 확인합니다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결과는 다음과 같은 형태의 </a:t>
            </a:r>
            <a:r>
              <a:rPr lang="ko-KR" altLang="en-US" dirty="0" err="1"/>
              <a:t>튜플로</a:t>
            </a:r>
            <a:r>
              <a:rPr lang="ko-KR" altLang="en-US" dirty="0"/>
              <a:t> 표시됩니다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차원</a:t>
            </a:r>
            <a:r>
              <a:rPr lang="en-US" altLang="ko-KR" dirty="0"/>
              <a:t>: (x, )</a:t>
            </a:r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차원</a:t>
            </a:r>
            <a:r>
              <a:rPr lang="en-US" altLang="ko-KR" dirty="0"/>
              <a:t>: (x, y)</a:t>
            </a:r>
          </a:p>
          <a:p>
            <a:pPr lvl="1"/>
            <a:r>
              <a:rPr lang="en-US" altLang="ko-KR" dirty="0"/>
              <a:t>3</a:t>
            </a:r>
            <a:r>
              <a:rPr lang="ko-KR" altLang="en-US" dirty="0"/>
              <a:t>차원</a:t>
            </a:r>
            <a:r>
              <a:rPr lang="en-US" altLang="ko-KR" dirty="0"/>
              <a:t>: (x, y, z)</a:t>
            </a:r>
          </a:p>
          <a:p>
            <a:r>
              <a:rPr lang="ko-KR" altLang="en-US" dirty="0"/>
              <a:t>앞에서 </a:t>
            </a:r>
            <a:r>
              <a:rPr lang="ko-KR" altLang="en-US" dirty="0" err="1"/>
              <a:t>부터</a:t>
            </a:r>
            <a:r>
              <a:rPr lang="ko-KR" altLang="en-US" dirty="0"/>
              <a:t> </a:t>
            </a:r>
            <a:r>
              <a:rPr lang="en-US" altLang="ko-KR" dirty="0"/>
              <a:t>axis 0, axis 1, axis 2</a:t>
            </a:r>
            <a:r>
              <a:rPr lang="ko-KR" altLang="en-US" dirty="0"/>
              <a:t>의 크기를 의미합니다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01AF32-069F-43F4-95A0-DEEF77DA3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940027"/>
            <a:ext cx="8017404" cy="19356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60FE75-3AEB-4848-9A2D-1CB49271E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4023599"/>
            <a:ext cx="8017404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537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B8F33A-3734-4158-ABAC-A9791E508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8072412" cy="534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656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5B34EB-35C9-4CDC-BEB3-1AFB7F223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11670590" cy="524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053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6164263" y="4173539"/>
            <a:ext cx="5486400" cy="1928004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29411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데이터프레임 집계</a:t>
            </a:r>
          </a:p>
          <a:p>
            <a:r>
              <a:rPr lang="ko-KR" altLang="en-US" dirty="0"/>
              <a:t>상세 데이터가 아닌 집계된 데이터에 대한 분석을 자주 요구하니 익숙해져야 할 내용입니다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sum(), mean(), max(), min(), count() </a:t>
            </a:r>
            <a:r>
              <a:rPr lang="ko-KR" altLang="en-US" dirty="0"/>
              <a:t>메서드를 사용해 지정한 열 또는 열들을 기준으로 집계합니다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평균을 구하는 메서드가 </a:t>
            </a:r>
            <a:r>
              <a:rPr lang="en-US" altLang="ko-KR" dirty="0"/>
              <a:t>avg()</a:t>
            </a:r>
            <a:r>
              <a:rPr lang="ko-KR" altLang="en-US" dirty="0"/>
              <a:t>가 아닌 </a:t>
            </a:r>
            <a:r>
              <a:rPr lang="en-US" altLang="ko-KR" dirty="0"/>
              <a:t>mean() </a:t>
            </a:r>
            <a:r>
              <a:rPr lang="ko-KR" altLang="en-US" dirty="0"/>
              <a:t>임을 주의하기 바랍니다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집계에 대하여 다음과 같이 정리해 볼 수 있습니다</a:t>
            </a:r>
            <a:r>
              <a:rPr lang="en-US" altLang="ko-KR" dirty="0"/>
              <a:t>.</a:t>
            </a:r>
          </a:p>
          <a:p>
            <a:r>
              <a:rPr lang="ko-KR" altLang="en-US" b="1" dirty="0" err="1"/>
              <a:t>연속값</a:t>
            </a:r>
            <a:r>
              <a:rPr lang="en-US" altLang="ko-KR" dirty="0"/>
              <a:t>, </a:t>
            </a:r>
            <a:r>
              <a:rPr lang="ko-KR" altLang="en-US" b="1" dirty="0" err="1"/>
              <a:t>범주값</a:t>
            </a:r>
            <a:r>
              <a:rPr lang="ko-KR" altLang="en-US" dirty="0" err="1"/>
              <a:t>이라는</a:t>
            </a:r>
            <a:r>
              <a:rPr lang="ko-KR" altLang="en-US" dirty="0"/>
              <a:t> 용어에 익숙해 져야한다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대부분은 </a:t>
            </a:r>
            <a:r>
              <a:rPr lang="ko-KR" altLang="en-US" dirty="0" err="1"/>
              <a:t>범주값을</a:t>
            </a:r>
            <a:r>
              <a:rPr lang="ko-KR" altLang="en-US" dirty="0"/>
              <a:t> 기준으로 </a:t>
            </a:r>
            <a:r>
              <a:rPr lang="ko-KR" altLang="en-US" dirty="0" err="1"/>
              <a:t>연속값의</a:t>
            </a:r>
            <a:r>
              <a:rPr lang="ko-KR" altLang="en-US" dirty="0"/>
              <a:t> 합</a:t>
            </a:r>
            <a:r>
              <a:rPr lang="en-US" altLang="ko-KR" dirty="0"/>
              <a:t>, </a:t>
            </a:r>
            <a:r>
              <a:rPr lang="ko-KR" altLang="en-US" dirty="0"/>
              <a:t>평균 등을 집계합니다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가끔은 </a:t>
            </a:r>
            <a:r>
              <a:rPr lang="ko-KR" altLang="en-US" dirty="0" err="1"/>
              <a:t>범주값의</a:t>
            </a:r>
            <a:r>
              <a:rPr lang="ko-KR" altLang="en-US" dirty="0"/>
              <a:t> 개수나 </a:t>
            </a:r>
            <a:r>
              <a:rPr lang="ko-KR" altLang="en-US" dirty="0" err="1"/>
              <a:t>최빈값을</a:t>
            </a:r>
            <a:r>
              <a:rPr lang="ko-KR" altLang="en-US" dirty="0"/>
              <a:t> 집계하기도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집계 결과에 대한 시각화를 통해 더 나은 통찰력을 얻게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B446EE-0FE6-43F2-BA95-862E4E10C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8153"/>
            <a:ext cx="8017404" cy="28442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1959185-AC8A-4FAD-8E64-C7DEDE6E0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084240"/>
            <a:ext cx="5607579" cy="264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316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 </a:t>
            </a:r>
            <a:r>
              <a:rPr lang="en-US" altLang="ko-KR" dirty="0"/>
              <a:t>– </a:t>
            </a:r>
            <a:r>
              <a:rPr lang="ko-KR" altLang="en-US" dirty="0"/>
              <a:t>합 구하기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합 구하기</a:t>
            </a:r>
            <a:endParaRPr lang="en-US" altLang="ko-KR" sz="1400" b="1" dirty="0"/>
          </a:p>
          <a:p>
            <a:pPr marL="0" indent="0">
              <a:buNone/>
            </a:pPr>
            <a:r>
              <a:rPr lang="ko-KR" altLang="en-US" sz="1300" b="1" dirty="0"/>
              <a:t>열 하나 집계</a:t>
            </a:r>
          </a:p>
          <a:p>
            <a:r>
              <a:rPr lang="ko-KR" altLang="en-US" dirty="0"/>
              <a:t>우선 특정 열의 값 합은 다음과 같이 구할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집계하기</a:t>
            </a:r>
            <a:endParaRPr lang="ko-KR" altLang="en-US" sz="1200" dirty="0"/>
          </a:p>
          <a:p>
            <a:r>
              <a:rPr lang="ko-KR" altLang="en-US" dirty="0"/>
              <a:t>만일 </a:t>
            </a:r>
            <a:r>
              <a:rPr lang="en-US" altLang="ko-KR" dirty="0"/>
              <a:t>day </a:t>
            </a:r>
            <a:r>
              <a:rPr lang="ko-KR" altLang="en-US" dirty="0"/>
              <a:t>별로 합을 구하고자 한다면 다음과 같이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아래 결과 값 네 개를 더하면 전체 합이 됩니다</a:t>
            </a:r>
            <a:r>
              <a:rPr lang="en-US" altLang="ko-KR" dirty="0"/>
              <a:t>.</a:t>
            </a:r>
          </a:p>
          <a:p>
            <a:r>
              <a:rPr lang="en-US" altLang="ko-KR" b="1" dirty="0" err="1"/>
              <a:t>as_index</a:t>
            </a:r>
            <a:r>
              <a:rPr lang="en-US" altLang="ko-KR" b="1" dirty="0"/>
              <a:t>=True</a:t>
            </a:r>
            <a:r>
              <a:rPr lang="ko-KR" altLang="en-US" dirty="0"/>
              <a:t>를 설정</a:t>
            </a:r>
            <a:r>
              <a:rPr lang="en-US" altLang="ko-KR" dirty="0"/>
              <a:t>(</a:t>
            </a:r>
            <a:r>
              <a:rPr lang="ko-KR" altLang="en-US" dirty="0"/>
              <a:t>기본값</a:t>
            </a:r>
            <a:r>
              <a:rPr lang="en-US" altLang="ko-KR" dirty="0"/>
              <a:t>)</a:t>
            </a:r>
            <a:r>
              <a:rPr lang="ko-KR" altLang="en-US" dirty="0"/>
              <a:t>하면 집계 기준이 되는 열이 인덱스 열이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집계 결과가 </a:t>
            </a:r>
            <a:r>
              <a:rPr lang="en-US" altLang="ko-KR" dirty="0"/>
              <a:t>tip </a:t>
            </a:r>
            <a:r>
              <a:rPr lang="ko-KR" altLang="en-US" dirty="0"/>
              <a:t>열만 가지니 시리즈가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="1" dirty="0" err="1"/>
              <a:t>as_index</a:t>
            </a:r>
            <a:r>
              <a:rPr lang="en-US" altLang="ko-KR" b="1" dirty="0"/>
              <a:t>=False</a:t>
            </a:r>
            <a:r>
              <a:rPr lang="ko-KR" altLang="en-US" dirty="0"/>
              <a:t>를 설정하면 행 번호를 기반으로 한 정수 값이 인덱스로 설정됩니다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9F12C5-2705-4B44-B375-4B44249D9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20407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0571809-466B-42DF-A226-A3C39BDF5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429000"/>
            <a:ext cx="7229475" cy="29294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97027DF-39D3-44FC-9994-A1FE6F993A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850" y="4371232"/>
            <a:ext cx="5323417" cy="235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7427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 </a:t>
            </a:r>
            <a:r>
              <a:rPr lang="en-US" altLang="ko-KR" dirty="0"/>
              <a:t>– </a:t>
            </a:r>
            <a:r>
              <a:rPr lang="ko-KR" altLang="en-US" dirty="0"/>
              <a:t>합 구하기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데이터프레임으로 선언</a:t>
            </a:r>
            <a:endParaRPr lang="ko-KR" altLang="en-US" sz="1200" dirty="0"/>
          </a:p>
          <a:p>
            <a:r>
              <a:rPr lang="ko-KR" altLang="en-US" dirty="0"/>
              <a:t>집계 결과를 새로운 데이터프레임으로 선언하여 사용하는 경우가 많습니다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집계된 결과를 반복해서 사용하거나</a:t>
            </a:r>
            <a:r>
              <a:rPr lang="en-US" altLang="ko-KR" dirty="0"/>
              <a:t>, </a:t>
            </a:r>
            <a:r>
              <a:rPr lang="ko-KR" altLang="en-US" dirty="0"/>
              <a:t>분석 대상이 되는 경우 데이터프레임으로 선언함이 유익합니다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8B7F22-C605-4C79-85D1-67F35CA69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3"/>
            <a:ext cx="8017404" cy="365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8160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 </a:t>
            </a:r>
            <a:r>
              <a:rPr lang="en-US" altLang="ko-KR" dirty="0"/>
              <a:t>– </a:t>
            </a:r>
            <a:r>
              <a:rPr lang="ko-KR" altLang="en-US" dirty="0"/>
              <a:t>합 구하기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집계 결과 시각화</a:t>
            </a:r>
            <a:endParaRPr lang="ko-KR" altLang="en-US" sz="1200" dirty="0"/>
          </a:p>
          <a:p>
            <a:r>
              <a:rPr lang="ko-KR" altLang="en-US" dirty="0"/>
              <a:t>위 과정으로 집계한 결과를 막대그래프로 간단히 시각화 해봅니다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matplotlib </a:t>
            </a:r>
            <a:r>
              <a:rPr lang="ko-KR" altLang="en-US" dirty="0"/>
              <a:t>패키지의 </a:t>
            </a:r>
            <a:r>
              <a:rPr lang="en-US" altLang="ko-KR" dirty="0" err="1"/>
              <a:t>pyplot</a:t>
            </a:r>
            <a:r>
              <a:rPr lang="ko-KR" altLang="en-US" dirty="0"/>
              <a:t>을 </a:t>
            </a:r>
            <a:r>
              <a:rPr lang="en-US" altLang="ko-KR" dirty="0" err="1"/>
              <a:t>plt</a:t>
            </a:r>
            <a:r>
              <a:rPr lang="en-US" altLang="ko-KR" dirty="0"/>
              <a:t> </a:t>
            </a:r>
            <a:r>
              <a:rPr lang="ko-KR" altLang="en-US" dirty="0"/>
              <a:t>별칭을 주어 불러와 시각화에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C6E040-DA49-4E3B-975C-B6BED4FB8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1"/>
            <a:ext cx="8017404" cy="443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272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 </a:t>
            </a:r>
            <a:r>
              <a:rPr lang="en-US" altLang="ko-KR" dirty="0"/>
              <a:t>– </a:t>
            </a:r>
            <a:r>
              <a:rPr lang="ko-KR" altLang="en-US" dirty="0"/>
              <a:t>합 구하기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집계 결과 시각화</a:t>
            </a:r>
            <a:endParaRPr lang="en-US" altLang="ko-KR" dirty="0"/>
          </a:p>
          <a:p>
            <a:r>
              <a:rPr lang="en-US" altLang="ko-KR" dirty="0" err="1"/>
              <a:t>plt.bar</a:t>
            </a:r>
            <a:r>
              <a:rPr lang="en-US" altLang="ko-KR" dirty="0"/>
              <a:t>() </a:t>
            </a:r>
            <a:r>
              <a:rPr lang="ko-KR" altLang="en-US" dirty="0"/>
              <a:t>대신 </a:t>
            </a:r>
            <a:r>
              <a:rPr lang="en-US" altLang="ko-KR" dirty="0" err="1"/>
              <a:t>plt.barh</a:t>
            </a:r>
            <a:r>
              <a:rPr lang="en-US" altLang="ko-KR" dirty="0"/>
              <a:t>() </a:t>
            </a:r>
            <a:r>
              <a:rPr lang="ko-KR" altLang="en-US" dirty="0"/>
              <a:t>함수를 사용해 가로 막대그래프를 표시할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94E87E-51AF-4D4E-84F8-B392B095D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465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5555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 </a:t>
            </a:r>
            <a:r>
              <a:rPr lang="en-US" altLang="ko-KR" dirty="0"/>
              <a:t>– </a:t>
            </a:r>
            <a:r>
              <a:rPr lang="ko-KR" altLang="en-US" dirty="0"/>
              <a:t>합 구하기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4)</a:t>
            </a:r>
            <a:r>
              <a:rPr lang="ko-KR" altLang="en-US" sz="1200" b="1" dirty="0"/>
              <a:t>선 그래프</a:t>
            </a:r>
            <a:endParaRPr lang="ko-KR" altLang="en-US" sz="1200" dirty="0"/>
          </a:p>
          <a:p>
            <a:r>
              <a:rPr lang="ko-KR" altLang="en-US" dirty="0"/>
              <a:t>연속형 값의 변화 추이를 볼 때 선 그래프가 유용합니다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5E0A191-E6E5-45EE-9A15-0CD4A7645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5696"/>
            <a:ext cx="8017404" cy="24383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3F53707-0C5D-49D4-9C19-2CF80D8E3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623094"/>
            <a:ext cx="8017404" cy="273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941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 </a:t>
            </a:r>
            <a:r>
              <a:rPr lang="en-US" altLang="ko-KR" dirty="0"/>
              <a:t>– </a:t>
            </a:r>
            <a:r>
              <a:rPr lang="ko-KR" altLang="en-US" dirty="0"/>
              <a:t>합 구하기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5)</a:t>
            </a:r>
            <a:r>
              <a:rPr lang="ko-KR" altLang="en-US" sz="1200" b="1" dirty="0"/>
              <a:t>히스토그램</a:t>
            </a:r>
            <a:endParaRPr lang="ko-KR" altLang="en-US" sz="1200" dirty="0"/>
          </a:p>
          <a:p>
            <a:r>
              <a:rPr lang="ko-KR" altLang="en-US" dirty="0"/>
              <a:t>연속형 값의 분포를 볼 때는 히스토그램이 유용합니다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22911C-41C0-45B4-9204-CEBAB4E59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1"/>
            <a:ext cx="8017404" cy="23831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6E5878D-3307-44DB-AD55-BF119C667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564467"/>
            <a:ext cx="8017404" cy="315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204720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4728</TotalTime>
  <Words>5891</Words>
  <Application>Microsoft Office PowerPoint</Application>
  <PresentationFormat>와이드스크린</PresentationFormat>
  <Paragraphs>1634</Paragraphs>
  <Slides>158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158</vt:i4>
      </vt:variant>
    </vt:vector>
  </HeadingPairs>
  <TitlesOfParts>
    <vt:vector size="161" baseType="lpstr">
      <vt:lpstr>맑은 고딕</vt:lpstr>
      <vt:lpstr>Arial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점핏</dc:creator>
  <cp:lastModifiedBy>윤명식</cp:lastModifiedBy>
  <cp:revision>1167</cp:revision>
  <dcterms:created xsi:type="dcterms:W3CDTF">2021-12-16T06:55:27Z</dcterms:created>
  <dcterms:modified xsi:type="dcterms:W3CDTF">2024-03-05T08:10:24Z</dcterms:modified>
</cp:coreProperties>
</file>